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5" r:id="rId2"/>
    <p:sldId id="369" r:id="rId3"/>
    <p:sldId id="370" r:id="rId4"/>
    <p:sldId id="290" r:id="rId5"/>
    <p:sldId id="291" r:id="rId6"/>
    <p:sldId id="296" r:id="rId7"/>
    <p:sldId id="368" r:id="rId8"/>
    <p:sldId id="339" r:id="rId9"/>
    <p:sldId id="371" r:id="rId10"/>
    <p:sldId id="344" r:id="rId11"/>
    <p:sldId id="340" r:id="rId12"/>
    <p:sldId id="341" r:id="rId13"/>
    <p:sldId id="342" r:id="rId14"/>
    <p:sldId id="343" r:id="rId15"/>
    <p:sldId id="354" r:id="rId16"/>
    <p:sldId id="358" r:id="rId17"/>
    <p:sldId id="345" r:id="rId18"/>
    <p:sldId id="349" r:id="rId19"/>
    <p:sldId id="346" r:id="rId20"/>
    <p:sldId id="303" r:id="rId21"/>
    <p:sldId id="338" r:id="rId22"/>
    <p:sldId id="311" r:id="rId23"/>
    <p:sldId id="313" r:id="rId24"/>
    <p:sldId id="314" r:id="rId25"/>
    <p:sldId id="353" r:id="rId26"/>
    <p:sldId id="302" r:id="rId27"/>
    <p:sldId id="297" r:id="rId28"/>
    <p:sldId id="373" r:id="rId29"/>
    <p:sldId id="304" r:id="rId30"/>
    <p:sldId id="280" r:id="rId31"/>
    <p:sldId id="356" r:id="rId32"/>
    <p:sldId id="357" r:id="rId33"/>
    <p:sldId id="372" r:id="rId34"/>
    <p:sldId id="361" r:id="rId35"/>
    <p:sldId id="362" r:id="rId36"/>
    <p:sldId id="363" r:id="rId37"/>
    <p:sldId id="355" r:id="rId38"/>
    <p:sldId id="366" r:id="rId39"/>
    <p:sldId id="367" r:id="rId40"/>
    <p:sldId id="320" r:id="rId41"/>
    <p:sldId id="352" r:id="rId42"/>
    <p:sldId id="348" r:id="rId43"/>
    <p:sldId id="364" r:id="rId44"/>
    <p:sldId id="365" r:id="rId45"/>
    <p:sldId id="350" r:id="rId46"/>
    <p:sldId id="351" r:id="rId47"/>
    <p:sldId id="325" r:id="rId48"/>
    <p:sldId id="33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17F1"/>
    <a:srgbClr val="00FF00"/>
    <a:srgbClr val="008EC0"/>
    <a:srgbClr val="007F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>
      <p:cViewPr>
        <p:scale>
          <a:sx n="80" d="100"/>
          <a:sy n="80" d="100"/>
        </p:scale>
        <p:origin x="-1002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M.SC%20BOTANY%20CO-PO-2020-22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M.SC%20BOTANY%20CO-PO-2021-23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latin typeface="Arial" pitchFamily="34" charset="0"/>
                <a:cs typeface="Arial" pitchFamily="34" charset="0"/>
              </a:rPr>
              <a:t>PO Attainment Level 
(Average PO Attainment of Program</a:t>
            </a:r>
            <a:r>
              <a:rPr lang="en-US" sz="1100">
                <a:latin typeface="Arial" pitchFamily="34" charset="0"/>
                <a:cs typeface="Arial" pitchFamily="34" charset="0"/>
              </a:rPr>
              <a:t>)</a:t>
            </a:r>
          </a:p>
        </c:rich>
      </c:tx>
      <c:layout>
        <c:manualLayout>
          <c:xMode val="edge"/>
          <c:yMode val="edge"/>
          <c:x val="0.28867063439812496"/>
          <c:y val="4.907975460122700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9515181839728198E-2"/>
          <c:y val="3.5107482730302883E-2"/>
          <c:w val="0.88163915090395661"/>
          <c:h val="0.84671500056153959"/>
        </c:manualLayout>
      </c:layout>
      <c:barChart>
        <c:barDir val="col"/>
        <c:grouping val="clustered"/>
        <c:ser>
          <c:idx val="0"/>
          <c:order val="0"/>
          <c:tx>
            <c:strRef>
              <c:f>'PO Attainment of Program'!$A$30</c:f>
              <c:strCache>
                <c:ptCount val="1"/>
                <c:pt idx="0">
                  <c:v>PO Attainment Level 
(Average PO Attainment of Program)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'PO Attainment of Program'!$B$30:$F$30</c:f>
              <c:numCache>
                <c:formatCode>0.00</c:formatCode>
                <c:ptCount val="5"/>
                <c:pt idx="0">
                  <c:v>2.9583333333333335</c:v>
                </c:pt>
                <c:pt idx="1">
                  <c:v>2.7416666666666671</c:v>
                </c:pt>
                <c:pt idx="2">
                  <c:v>2.5979166666666682</c:v>
                </c:pt>
                <c:pt idx="3">
                  <c:v>2.6250000000000004</c:v>
                </c:pt>
                <c:pt idx="4">
                  <c:v>2.6416666666666666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B-4E5E-A566-510AB1D163CD}"/>
            </c:ext>
          </c:extLst>
        </c:ser>
        <c:dLbls/>
        <c:gapWidth val="219"/>
        <c:overlap val="-27"/>
        <c:axId val="49278976"/>
        <c:axId val="49280512"/>
      </c:barChart>
      <c:catAx>
        <c:axId val="49278976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49280512"/>
        <c:crosses val="autoZero"/>
        <c:auto val="1"/>
        <c:lblAlgn val="ctr"/>
        <c:lblOffset val="100"/>
      </c:catAx>
      <c:valAx>
        <c:axId val="49280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4927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latin typeface="Arial" pitchFamily="34" charset="0"/>
                <a:cs typeface="Arial" pitchFamily="34" charset="0"/>
              </a:rPr>
              <a:t>PO Attainment Level 
(Average PO Attainment of Program)</a:t>
            </a:r>
          </a:p>
        </c:rich>
      </c:tx>
      <c:layout>
        <c:manualLayout>
          <c:xMode val="edge"/>
          <c:yMode val="edge"/>
          <c:x val="0.31552891210794426"/>
          <c:y val="4.624277456647394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5709868383240411E-2"/>
          <c:y val="3.374217513218207E-2"/>
          <c:w val="0.8816391509039565"/>
          <c:h val="0.84671500056153937"/>
        </c:manualLayout>
      </c:layout>
      <c:barChart>
        <c:barDir val="col"/>
        <c:grouping val="clustered"/>
        <c:ser>
          <c:idx val="0"/>
          <c:order val="0"/>
          <c:tx>
            <c:strRef>
              <c:f>'PO Attainment of Program'!$A$30</c:f>
              <c:strCache>
                <c:ptCount val="1"/>
                <c:pt idx="0">
                  <c:v>PO Attainment Level 
(Average PO Attainment of Program)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'PO Attainment of Program'!$B$30:$F$30</c:f>
              <c:numCache>
                <c:formatCode>0.00</c:formatCode>
                <c:ptCount val="5"/>
                <c:pt idx="0">
                  <c:v>2.9583333333333335</c:v>
                </c:pt>
                <c:pt idx="1">
                  <c:v>2.7916666666666661</c:v>
                </c:pt>
                <c:pt idx="2">
                  <c:v>2.7812499999999987</c:v>
                </c:pt>
                <c:pt idx="3">
                  <c:v>2.8000000000000007</c:v>
                </c:pt>
                <c:pt idx="4">
                  <c:v>2.7833333333333354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B-4E5E-A566-510AB1D163CD}"/>
            </c:ext>
          </c:extLst>
        </c:ser>
        <c:dLbls/>
        <c:gapWidth val="219"/>
        <c:overlap val="-27"/>
        <c:axId val="142887168"/>
        <c:axId val="142893056"/>
      </c:barChart>
      <c:catAx>
        <c:axId val="142887168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42893056"/>
        <c:crosses val="autoZero"/>
        <c:auto val="1"/>
        <c:lblAlgn val="ctr"/>
        <c:lblOffset val="100"/>
      </c:catAx>
      <c:valAx>
        <c:axId val="142893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4288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96562-0F6B-4C84-9EA1-45EBF3800B08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07F8D-FB0B-492E-AF7A-00EEFFE6CDD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522E6-EDB0-4E8D-B727-8B0982D5D8AD}" type="datetimeFigureOut">
              <a:rPr lang="en-IN" smtClean="0"/>
              <a:pPr/>
              <a:t>03-11-2023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7144-851D-4090-9E8C-4C838A4B803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dwan.inflibnet.ac.in/profile/233508" TargetMode="External"/><Relationship Id="rId7" Type="http://schemas.openxmlformats.org/officeDocument/2006/relationships/hyperlink" Target="https://vidwan.inflibnet.ac.in/profile/83701" TargetMode="External"/><Relationship Id="rId2" Type="http://schemas.openxmlformats.org/officeDocument/2006/relationships/hyperlink" Target="https://vidwan.inflibnet.ac.in/profile/23313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dwan.inflibnet.ac.in/profile/222596" TargetMode="External"/><Relationship Id="rId5" Type="http://schemas.openxmlformats.org/officeDocument/2006/relationships/hyperlink" Target="https://vidwan.inflibnet.ac.in/profile/244821" TargetMode="External"/><Relationship Id="rId4" Type="http://schemas.openxmlformats.org/officeDocument/2006/relationships/hyperlink" Target="https://vidwan.inflibnet.ac.in/profile/232267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youtu.be/_eLozf1mH4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IMG_2023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204864"/>
            <a:ext cx="7416824" cy="4233800"/>
          </a:xfrm>
          <a:prstGeom prst="rect">
            <a:avLst/>
          </a:prstGeom>
        </p:spPr>
      </p:pic>
      <p:sp>
        <p:nvSpPr>
          <p:cNvPr id="2050" name="TextBox 8"/>
          <p:cNvSpPr txBox="1">
            <a:spLocks noChangeArrowheads="1"/>
          </p:cNvSpPr>
          <p:nvPr/>
        </p:nvSpPr>
        <p:spPr bwMode="auto">
          <a:xfrm>
            <a:off x="532210" y="238125"/>
            <a:ext cx="802838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800" b="1" dirty="0">
                <a:solidFill>
                  <a:srgbClr val="00B0F0"/>
                </a:solidFill>
              </a:rPr>
              <a:t>W E L C O M E </a:t>
            </a:r>
          </a:p>
          <a:p>
            <a:pPr algn="ctr"/>
            <a:endParaRPr lang="en-IN" sz="1000" b="1" i="1" dirty="0"/>
          </a:p>
          <a:p>
            <a:pPr algn="ctr"/>
            <a:r>
              <a:rPr lang="en-IN" sz="2000" b="1" i="1" dirty="0">
                <a:solidFill>
                  <a:srgbClr val="7030A0"/>
                </a:solidFill>
              </a:rPr>
              <a:t>to </a:t>
            </a:r>
          </a:p>
          <a:p>
            <a:pPr algn="ctr"/>
            <a:endParaRPr lang="en-IN" sz="1000" b="1" i="1" dirty="0"/>
          </a:p>
          <a:p>
            <a:pPr algn="ctr">
              <a:lnSpc>
                <a:spcPct val="150000"/>
              </a:lnSpc>
            </a:pPr>
            <a:r>
              <a:rPr lang="en-IN" b="1" dirty="0">
                <a:latin typeface="Arial" pitchFamily="34" charset="0"/>
                <a:cs typeface="Arial" pitchFamily="34" charset="0"/>
              </a:rPr>
              <a:t>NATIONAL  ASSESSMENT  AND  ACCREDITATION  COUNCIL (</a:t>
            </a:r>
            <a:r>
              <a:rPr lang="en-IN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NAAC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PEER TEAM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851920" y="450912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Presented</a:t>
            </a:r>
          </a:p>
          <a:p>
            <a:pPr algn="ctr"/>
            <a:r>
              <a:rPr lang="en-IN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pPr algn="ctr"/>
            <a:endParaRPr lang="en-IN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Prof. P. K. Ratna Kumar</a:t>
            </a:r>
          </a:p>
          <a:p>
            <a:pPr algn="ctr"/>
            <a:r>
              <a:rPr lang="en-IN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HEAD, Department of Botany</a:t>
            </a:r>
          </a:p>
          <a:p>
            <a:pPr algn="ctr"/>
            <a:r>
              <a:rPr lang="en-IN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Andhra University</a:t>
            </a:r>
          </a:p>
          <a:p>
            <a:pPr algn="ctr"/>
            <a:r>
              <a:rPr lang="en-IN" sz="1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Visakhapatnam</a:t>
            </a:r>
          </a:p>
        </p:txBody>
      </p:sp>
      <p:pic>
        <p:nvPicPr>
          <p:cNvPr id="2052" name="Picture 8" descr="C:\Users\admin\AppData\Local\Microsoft\Windows\INetCache\IE\NV7Y42DZ\roses-642447_960_720[1].jpg"/>
          <p:cNvPicPr>
            <a:picLocks noChangeAspect="1" noChangeArrowheads="1"/>
          </p:cNvPicPr>
          <p:nvPr/>
        </p:nvPicPr>
        <p:blipFill>
          <a:blip r:embed="rId3" cstate="print">
            <a:lum bright="2000" contrast="36000"/>
          </a:blip>
          <a:srcRect/>
          <a:stretch>
            <a:fillRect/>
          </a:stretch>
        </p:blipFill>
        <p:spPr bwMode="auto">
          <a:xfrm>
            <a:off x="2411760" y="193675"/>
            <a:ext cx="968425" cy="9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4150"/>
            <a:ext cx="928564" cy="9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8" descr="Andhra University - Wikipedia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276872"/>
            <a:ext cx="74890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rgbClr val="0000CC"/>
                </a:solidFill>
              </a:rPr>
              <a:t>Class Rooms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5750" y="857250"/>
            <a:ext cx="4429125" cy="2714625"/>
            <a:chOff x="357158" y="857233"/>
            <a:chExt cx="4214842" cy="2643205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57158" y="857233"/>
              <a:ext cx="4214842" cy="2286015"/>
              <a:chOff x="357158" y="1071545"/>
              <a:chExt cx="4565568" cy="1928827"/>
            </a:xfrm>
          </p:grpSpPr>
          <p:pic>
            <p:nvPicPr>
              <p:cNvPr id="4115" name="Picture 9" descr="WhatsApp_0.t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7158" y="1071546"/>
                <a:ext cx="2260758" cy="1928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6" name="Picture 10" descr="WhatsApp_0.t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43174" y="1071545"/>
                <a:ext cx="2279552" cy="1910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14" name="TextBox 19"/>
            <p:cNvSpPr txBox="1">
              <a:spLocks noChangeArrowheads="1"/>
            </p:cNvSpPr>
            <p:nvPr/>
          </p:nvSpPr>
          <p:spPr bwMode="auto">
            <a:xfrm>
              <a:off x="1357290" y="3131106"/>
              <a:ext cx="221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00CC"/>
                  </a:solidFill>
                  <a:latin typeface="Calibri" pitchFamily="34" charset="0"/>
                </a:rPr>
                <a:t>Class Room no. 57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857750" y="857250"/>
            <a:ext cx="4071938" cy="2714625"/>
            <a:chOff x="4857752" y="857232"/>
            <a:chExt cx="4071966" cy="2726786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857752" y="857232"/>
              <a:ext cx="4071966" cy="2357454"/>
              <a:chOff x="1500166" y="3071810"/>
              <a:chExt cx="5286411" cy="1982405"/>
            </a:xfrm>
          </p:grpSpPr>
          <p:pic>
            <p:nvPicPr>
              <p:cNvPr id="4111" name="Picture 11" descr="WhatsApp_0.tmp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00166" y="3071810"/>
                <a:ext cx="2643206" cy="1982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2" name="Picture 12" descr="WhatsApp_0.tmp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43372" y="3071810"/>
                <a:ext cx="2643205" cy="198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10" name="TextBox 21"/>
            <p:cNvSpPr txBox="1">
              <a:spLocks noChangeArrowheads="1"/>
            </p:cNvSpPr>
            <p:nvPr/>
          </p:nvSpPr>
          <p:spPr bwMode="auto">
            <a:xfrm>
              <a:off x="5786446" y="3214686"/>
              <a:ext cx="221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00CC"/>
                  </a:solidFill>
                  <a:latin typeface="Calibri" pitchFamily="34" charset="0"/>
                </a:rPr>
                <a:t>Class Room no. 65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85750" y="3643313"/>
            <a:ext cx="4429125" cy="2786062"/>
            <a:chOff x="285720" y="3714752"/>
            <a:chExt cx="4176375" cy="2714644"/>
          </a:xfrm>
        </p:grpSpPr>
        <p:pic>
          <p:nvPicPr>
            <p:cNvPr id="4107" name="Picture 15" descr="WhatsApp_0.t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20" y="3714752"/>
              <a:ext cx="4176375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TextBox 22"/>
            <p:cNvSpPr txBox="1">
              <a:spLocks noChangeArrowheads="1"/>
            </p:cNvSpPr>
            <p:nvPr/>
          </p:nvSpPr>
          <p:spPr bwMode="auto">
            <a:xfrm>
              <a:off x="1357290" y="6060064"/>
              <a:ext cx="221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00CC"/>
                  </a:solidFill>
                  <a:latin typeface="Calibri" pitchFamily="34" charset="0"/>
                </a:rPr>
                <a:t>Class Room no. 43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4857750" y="3643313"/>
            <a:ext cx="4071938" cy="3013075"/>
            <a:chOff x="4929190" y="3714752"/>
            <a:chExt cx="4000528" cy="2941100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4929190" y="3714752"/>
              <a:ext cx="4000528" cy="2643206"/>
              <a:chOff x="3643306" y="3857628"/>
              <a:chExt cx="5143536" cy="1928826"/>
            </a:xfrm>
          </p:grpSpPr>
          <p:pic>
            <p:nvPicPr>
              <p:cNvPr id="4105" name="Picture 16" descr="WhatsApp_0.tmp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43306" y="3857628"/>
                <a:ext cx="2571736" cy="1928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17" descr="WhatsApp_0.tmp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15074" y="3857628"/>
                <a:ext cx="2571768" cy="1928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04" name="TextBox 23"/>
            <p:cNvSpPr txBox="1">
              <a:spLocks noChangeArrowheads="1"/>
            </p:cNvSpPr>
            <p:nvPr/>
          </p:nvSpPr>
          <p:spPr bwMode="auto">
            <a:xfrm>
              <a:off x="6000760" y="6286520"/>
              <a:ext cx="221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00CC"/>
                  </a:solidFill>
                  <a:latin typeface="Calibri" pitchFamily="34" charset="0"/>
                </a:rPr>
                <a:t>Class Room no. 45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WhatsApp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01" r="12000" b="65829"/>
          <a:stretch>
            <a:fillRect/>
          </a:stretch>
        </p:blipFill>
        <p:spPr>
          <a:xfrm>
            <a:off x="928688" y="514350"/>
            <a:ext cx="3352800" cy="2614613"/>
          </a:xfrm>
        </p:spPr>
      </p:pic>
      <p:pic>
        <p:nvPicPr>
          <p:cNvPr id="5123" name="Picture 4" descr="WhatsApp_0.t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496889"/>
            <a:ext cx="3324349" cy="17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WhatsApp_0.t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317750"/>
            <a:ext cx="33797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WhatsApp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8856" y="2317750"/>
            <a:ext cx="32494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Content Placeholder 3" descr="WhatsApp_0.tmp"/>
          <p:cNvPicPr>
            <a:picLocks noChangeAspect="1"/>
          </p:cNvPicPr>
          <p:nvPr/>
        </p:nvPicPr>
        <p:blipFill>
          <a:blip r:embed="rId6" cstate="print"/>
          <a:srcRect b="55804"/>
          <a:stretch>
            <a:fillRect/>
          </a:stretch>
        </p:blipFill>
        <p:spPr bwMode="auto">
          <a:xfrm>
            <a:off x="928688" y="4357688"/>
            <a:ext cx="33940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6" descr="WhatsApp_0.t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4357688"/>
            <a:ext cx="33575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7188" y="60325"/>
            <a:ext cx="82296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</a:rPr>
              <a:t>Laboratories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WhatsApp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23" r="10014" b="62627"/>
          <a:stretch>
            <a:fillRect/>
          </a:stretch>
        </p:blipFill>
        <p:spPr>
          <a:xfrm>
            <a:off x="285750" y="1214438"/>
            <a:ext cx="2126010" cy="2128837"/>
          </a:xfrm>
        </p:spPr>
      </p:pic>
      <p:pic>
        <p:nvPicPr>
          <p:cNvPr id="6147" name="Picture 4" descr="WhatsApp_0.t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51188"/>
            <a:ext cx="212601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WhatsApp_0.t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14438"/>
            <a:ext cx="2195512" cy="1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WhatsApp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284984"/>
            <a:ext cx="2195512" cy="20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Content Placeholder 3" descr="WhatsApp_0.tmp"/>
          <p:cNvPicPr>
            <a:picLocks noChangeAspect="1"/>
          </p:cNvPicPr>
          <p:nvPr/>
        </p:nvPicPr>
        <p:blipFill>
          <a:blip r:embed="rId6" cstate="print"/>
          <a:srcRect l="9695" r="12901" b="11610"/>
          <a:stretch>
            <a:fillRect/>
          </a:stretch>
        </p:blipFill>
        <p:spPr bwMode="auto">
          <a:xfrm>
            <a:off x="4860032" y="1214438"/>
            <a:ext cx="2000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WhatsApp_0.t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12144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WhatsApp_0.t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3303116"/>
            <a:ext cx="20002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</a:rPr>
              <a:t>Laboratories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WhatsApp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23" r="16327" b="8453"/>
          <a:stretch>
            <a:fillRect/>
          </a:stretch>
        </p:blipFill>
        <p:spPr>
          <a:xfrm>
            <a:off x="286891" y="1571625"/>
            <a:ext cx="1980853" cy="3786188"/>
          </a:xfrm>
        </p:spPr>
      </p:pic>
      <p:pic>
        <p:nvPicPr>
          <p:cNvPr id="7171" name="Picture 4" descr="WhatsApp_0.tmp"/>
          <p:cNvPicPr>
            <a:picLocks noChangeAspect="1"/>
          </p:cNvPicPr>
          <p:nvPr/>
        </p:nvPicPr>
        <p:blipFill>
          <a:blip r:embed="rId3" cstate="print"/>
          <a:srcRect r="3906" b="9375"/>
          <a:stretch>
            <a:fillRect/>
          </a:stretch>
        </p:blipFill>
        <p:spPr bwMode="auto">
          <a:xfrm>
            <a:off x="2339752" y="1571625"/>
            <a:ext cx="204809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WhatsApp_0.t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513" y="3486018"/>
            <a:ext cx="2178050" cy="18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WhatsApp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22225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WhatsApp_0.t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1484784"/>
            <a:ext cx="2173287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WhatsApp_0.t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44974"/>
            <a:ext cx="2222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WhatsApp_0.t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4267" y="3501008"/>
            <a:ext cx="2074863" cy="193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7188" y="500063"/>
            <a:ext cx="8229600" cy="5111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Laboratories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23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855372" cy="3816424"/>
          </a:xfrm>
        </p:spPr>
      </p:pic>
      <p:pic>
        <p:nvPicPr>
          <p:cNvPr id="5" name="Picture 4" descr="IMG_2023_0.tmp"/>
          <p:cNvPicPr>
            <a:picLocks noChangeAspect="1"/>
          </p:cNvPicPr>
          <p:nvPr/>
        </p:nvPicPr>
        <p:blipFill>
          <a:blip r:embed="rId3" cstate="print"/>
          <a:srcRect b="16667"/>
          <a:stretch>
            <a:fillRect/>
          </a:stretch>
        </p:blipFill>
        <p:spPr>
          <a:xfrm>
            <a:off x="4588801" y="1484784"/>
            <a:ext cx="4087655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4000" b="1" dirty="0">
                <a:latin typeface="Arial" pitchFamily="34" charset="0"/>
                <a:cs typeface="Arial" pitchFamily="34" charset="0"/>
              </a:rPr>
              <a:t>DEPARTMENT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836712"/>
            <a:ext cx="763284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The Department is collaborating  with </a:t>
            </a:r>
            <a:endParaRPr lang="en-US" sz="2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chemeClr val="tx1"/>
              </a:buClr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National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institutes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like</a:t>
            </a:r>
          </a:p>
          <a:p>
            <a:pPr algn="ctr">
              <a:buClr>
                <a:schemeClr val="tx1"/>
              </a:buClr>
            </a:pPr>
            <a:endParaRPr lang="en-US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811213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BSI</a:t>
            </a:r>
            <a:r>
              <a:rPr lang="en-US" sz="2400" b="1" dirty="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Botanical Survey of India)</a:t>
            </a:r>
            <a:endParaRPr lang="en-US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811213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SPICES BOARD</a:t>
            </a:r>
            <a:r>
              <a:rPr lang="en-US" sz="2400" b="1" dirty="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</a:p>
          <a:p>
            <a:pPr marL="811213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NRSC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 (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National Remote Sensing Centre)</a:t>
            </a:r>
            <a:r>
              <a:rPr lang="en-US" b="1" dirty="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</a:p>
          <a:p>
            <a:pPr marL="811213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ITDA</a:t>
            </a:r>
            <a:r>
              <a:rPr lang="en-US" sz="2400" b="1" dirty="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66FF"/>
                </a:solidFill>
                <a:latin typeface="Arial" charset="0"/>
                <a:cs typeface="Arial" charset="0"/>
              </a:rPr>
              <a:t>(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Integrated Tribal Development Agency</a:t>
            </a:r>
            <a:r>
              <a:rPr lang="en-IN" dirty="0"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>
                <a:solidFill>
                  <a:srgbClr val="0066FF"/>
                </a:solidFill>
                <a:latin typeface="Arial" charset="0"/>
                <a:cs typeface="Arial" charset="0"/>
              </a:rPr>
              <a:t>. </a:t>
            </a:r>
          </a:p>
          <a:p>
            <a:pPr marL="1519238" algn="just">
              <a:lnSpc>
                <a:spcPct val="150000"/>
              </a:lnSpc>
              <a:buClr>
                <a:schemeClr val="tx1"/>
              </a:buClr>
            </a:pPr>
            <a:endParaRPr lang="en-US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1519238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1519238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1519238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1519238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b="1" dirty="0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25144"/>
            <a:ext cx="1343025" cy="1181100"/>
          </a:xfrm>
          <a:prstGeom prst="rect">
            <a:avLst/>
          </a:prstGeom>
          <a:noFill/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09120"/>
            <a:ext cx="1440160" cy="1285857"/>
          </a:xfrm>
          <a:prstGeom prst="rect">
            <a:avLst/>
          </a:prstGeom>
          <a:noFill/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09120"/>
            <a:ext cx="1191766" cy="131094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941785" y="1660525"/>
            <a:ext cx="3452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Trebuchet MS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39552" y="1700808"/>
            <a:ext cx="820891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8050" lvl="2" indent="-457200" algn="just" defTabSz="712788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2019 organized an </a:t>
            </a: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International webinar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in collaboration with </a:t>
            </a:r>
            <a:r>
              <a:rPr lang="en-IN" sz="2400" b="1" dirty="0">
                <a:solidFill>
                  <a:srgbClr val="EC17F1"/>
                </a:solidFill>
                <a:latin typeface="Arial" pitchFamily="34" charset="0"/>
                <a:cs typeface="Arial" pitchFamily="34" charset="0"/>
              </a:rPr>
              <a:t>BSI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IN" sz="2400" b="1" dirty="0">
                <a:solidFill>
                  <a:srgbClr val="EC17F1"/>
                </a:solidFill>
                <a:latin typeface="Arial" pitchFamily="34" charset="0"/>
                <a:cs typeface="Arial" pitchFamily="34" charset="0"/>
              </a:rPr>
              <a:t>Andhra University </a:t>
            </a:r>
            <a:endParaRPr lang="en-IN" sz="2400" b="1" dirty="0" smtClean="0">
              <a:solidFill>
                <a:srgbClr val="EC17F1"/>
              </a:solidFill>
              <a:latin typeface="Arial" pitchFamily="34" charset="0"/>
              <a:cs typeface="Arial" pitchFamily="34" charset="0"/>
            </a:endParaRPr>
          </a:p>
          <a:p>
            <a:pPr marL="908050" lvl="2" indent="-457200" algn="just" defTabSz="712788"/>
            <a:r>
              <a:rPr lang="en-IN" sz="900" b="1" dirty="0" smtClean="0">
                <a:solidFill>
                  <a:srgbClr val="EC17F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sz="900" b="1" dirty="0">
              <a:solidFill>
                <a:srgbClr val="EC17F1"/>
              </a:solidFill>
              <a:latin typeface="Arial" pitchFamily="34" charset="0"/>
              <a:cs typeface="Arial" pitchFamily="34" charset="0"/>
            </a:endParaRPr>
          </a:p>
          <a:p>
            <a:pPr marL="908050" lvl="2" indent="-457200" algn="just" defTabSz="712788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FDP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 conducted by  CCE </a:t>
            </a:r>
            <a:endParaRPr lang="en-IN" sz="2400" b="1" dirty="0" smtClean="0">
              <a:latin typeface="Arial" pitchFamily="34" charset="0"/>
              <a:cs typeface="Arial" pitchFamily="34" charset="0"/>
            </a:endParaRPr>
          </a:p>
          <a:p>
            <a:pPr marL="908050" lvl="2" indent="-457200" algn="just" defTabSz="712788"/>
            <a:endParaRPr lang="en-IN" sz="800" b="1" dirty="0">
              <a:latin typeface="Arial" pitchFamily="34" charset="0"/>
              <a:cs typeface="Arial" pitchFamily="34" charset="0"/>
            </a:endParaRPr>
          </a:p>
          <a:p>
            <a:pPr marL="908050" lvl="2" indent="-457200" algn="just" defTabSz="712788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National conference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on Biodiversity, Biotechnology and Bioinformatics innovative and Emerging trends 2019. Berhampur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08050" lvl="2" indent="-457200" algn="just" defTabSz="712788"/>
            <a:endParaRPr lang="en-IN" sz="900" b="1" dirty="0">
              <a:latin typeface="Arial" pitchFamily="34" charset="0"/>
              <a:cs typeface="Arial" pitchFamily="34" charset="0"/>
            </a:endParaRPr>
          </a:p>
          <a:p>
            <a:pPr marL="908050" lvl="2" indent="-457200" algn="just" defTabSz="712788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delivered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in  Academic Staff College , Andhra University</a:t>
            </a:r>
            <a:r>
              <a:rPr lang="en-IN" sz="2400" b="1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F349E-B29A-41EB-AF1C-176DCE12F7BD}" type="slidenum">
              <a:rPr lang="en-IN"/>
              <a:pPr>
                <a:defRPr/>
              </a:pPr>
              <a:t>16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4766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Workshop/Seminar/Conferences/Training programmes attended: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42645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Arial" pitchFamily="34" charset="0"/>
                <a:cs typeface="Arial" pitchFamily="34" charset="0"/>
              </a:rPr>
              <a:t>DR. PARAMJIT SINGH.</a:t>
            </a:r>
          </a:p>
          <a:p>
            <a:pPr algn="ctr">
              <a:lnSpc>
                <a:spcPct val="150000"/>
              </a:lnSpc>
            </a:pPr>
            <a:r>
              <a:rPr lang="en-IN" sz="1200" b="1" dirty="0">
                <a:latin typeface="Arial" pitchFamily="34" charset="0"/>
                <a:cs typeface="Arial" pitchFamily="34" charset="0"/>
              </a:rPr>
              <a:t> DIRECTOR, BOTANICAL SURVEY OF INDIA.</a:t>
            </a:r>
          </a:p>
          <a:p>
            <a:pPr algn="ctr">
              <a:lnSpc>
                <a:spcPct val="150000"/>
              </a:lnSpc>
            </a:pPr>
            <a:r>
              <a:rPr lang="en-IN" sz="1200" b="1" dirty="0">
                <a:latin typeface="Arial" pitchFamily="34" charset="0"/>
                <a:cs typeface="Arial" pitchFamily="34" charset="0"/>
              </a:rPr>
              <a:t> Visited: 25-08-2018</a:t>
            </a:r>
          </a:p>
        </p:txBody>
      </p:sp>
      <p:grpSp>
        <p:nvGrpSpPr>
          <p:cNvPr id="5" name="Group 8"/>
          <p:cNvGrpSpPr/>
          <p:nvPr/>
        </p:nvGrpSpPr>
        <p:grpSpPr>
          <a:xfrm>
            <a:off x="827584" y="1268760"/>
            <a:ext cx="7704856" cy="5328592"/>
            <a:chOff x="683568" y="1268760"/>
            <a:chExt cx="6264696" cy="5328592"/>
          </a:xfrm>
        </p:grpSpPr>
        <p:pic>
          <p:nvPicPr>
            <p:cNvPr id="2" name="Picture 6" descr="No photo description available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268760"/>
              <a:ext cx="3096344" cy="2276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8" descr="No photo description available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4002122"/>
              <a:ext cx="3672408" cy="2595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683568" y="4029595"/>
              <a:ext cx="2592288" cy="2567757"/>
              <a:chOff x="-1849478" y="-428652"/>
              <a:chExt cx="4643470" cy="6596084"/>
            </a:xfrm>
          </p:grpSpPr>
          <p:pic>
            <p:nvPicPr>
              <p:cNvPr id="6" name="Picture 4" descr="WhatsApp_0.tmp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849478" y="1785926"/>
                <a:ext cx="4643470" cy="4381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5" descr="WhatsApp_0.tmp"/>
              <p:cNvPicPr>
                <a:picLocks noChangeAspect="1"/>
              </p:cNvPicPr>
              <p:nvPr/>
            </p:nvPicPr>
            <p:blipFill>
              <a:blip r:embed="rId5" cstate="print"/>
              <a:srcRect r="9721" b="67708"/>
              <a:stretch>
                <a:fillRect/>
              </a:stretch>
            </p:blipFill>
            <p:spPr bwMode="auto">
              <a:xfrm>
                <a:off x="-1849478" y="-428652"/>
                <a:ext cx="4643470" cy="2214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Content Placeholder 3" descr="WhatsApp_0.tmp"/>
            <p:cNvPicPr>
              <a:picLocks noChangeAspect="1"/>
            </p:cNvPicPr>
            <p:nvPr/>
          </p:nvPicPr>
          <p:blipFill>
            <a:blip r:embed="rId6" cstate="print"/>
            <a:srcRect r="8539"/>
            <a:stretch>
              <a:fillRect/>
            </a:stretch>
          </p:blipFill>
          <p:spPr>
            <a:xfrm>
              <a:off x="4383014" y="1280808"/>
              <a:ext cx="2277218" cy="2036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https://scontent.fhyd14-1.fna.fbcdn.net/v/t39.30808-6/243124074_10226949232979655_6064449638203870988_n.jpg?_nc_cat=103&amp;ccb=1-7&amp;_nc_sid=8bfeb9&amp;_nc_ohc=WafZYnYnCZAAX_RjPgx&amp;_nc_ht=scontent.fhyd14-1.fna&amp;oh=00_AfCD9GNEVbzurdYaW005nvAATrz6KfG5j5F36A_DiMOIFw&amp;oe=64D9B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96" y="2842047"/>
            <a:ext cx="2604504" cy="32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6" descr="https://scontent.fixe4-1.fna.fbcdn.net/v/t39.30808-6/256393515_10226949240659847_8712470954680996498_n.jpg?stp=dst-jpg_s600x600&amp;_nc_cat=107&amp;ccb=1-7&amp;_nc_sid=8bfeb9&amp;_nc_ohc=BtlCHZRdIBYAX8DUPxe&amp;_nc_ht=scontent.fixe4-1.fna&amp;oh=00_AfDicf72FdVDKKtFndBmgqdaVFYHua0T2KgfI29h5SPWFg&amp;oe=64D8B3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14055"/>
            <a:ext cx="3040360" cy="31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8" descr="No photo description available."/>
          <p:cNvPicPr>
            <a:picLocks noChangeAspect="1" noChangeArrowheads="1"/>
          </p:cNvPicPr>
          <p:nvPr/>
        </p:nvPicPr>
        <p:blipFill>
          <a:blip r:embed="rId4" cstate="print"/>
          <a:srcRect t="16818" b="27116"/>
          <a:stretch>
            <a:fillRect/>
          </a:stretch>
        </p:blipFill>
        <p:spPr bwMode="auto">
          <a:xfrm>
            <a:off x="539552" y="188640"/>
            <a:ext cx="4032448" cy="232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0" descr="No photo description available.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48400" y="2986063"/>
            <a:ext cx="2499456" cy="3107432"/>
          </a:xfrm>
        </p:spPr>
      </p:pic>
      <p:pic>
        <p:nvPicPr>
          <p:cNvPr id="64518" name="Picture 4" descr="No photo description available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9759"/>
            <a:ext cx="3812232" cy="225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Box 13"/>
          <p:cNvSpPr txBox="1">
            <a:spLocks noChangeArrowheads="1"/>
          </p:cNvSpPr>
          <p:nvPr/>
        </p:nvSpPr>
        <p:spPr bwMode="auto">
          <a:xfrm>
            <a:off x="60723" y="6237312"/>
            <a:ext cx="908327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MOU Between AU Botany and HPCL, Visakhapatnam for internship 19-11-2021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b="1"/>
              <a:t>MOU - HPCL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59997-A26E-4827-9B0A-00507241BED4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850900"/>
            <a:ext cx="3649266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163" y="946150"/>
            <a:ext cx="361831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6F65C6-11F2-E876-7734-7C54B553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EC17F1"/>
                </a:solidFill>
                <a:latin typeface="Arial" pitchFamily="34" charset="0"/>
                <a:cs typeface="Arial" pitchFamily="34" charset="0"/>
              </a:rPr>
              <a:t>          To Train the students in all aspects of ecosystem, the importance of plant diversity and to provide good knowledge on sustainable ecosystem for development of a humane and just society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59345B7-E8CA-180B-0B3B-923F4138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505" y="49219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VISION </a:t>
            </a:r>
          </a:p>
        </p:txBody>
      </p:sp>
    </p:spTree>
    <p:extLst>
      <p:ext uri="{BB962C8B-B14F-4D97-AF65-F5344CB8AC3E}">
        <p14:creationId xmlns:p14="http://schemas.microsoft.com/office/powerpoint/2010/main" xmlns="" val="1701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941785" y="1660525"/>
            <a:ext cx="3452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Trebuchet MS" pitchFamily="34" charset="0"/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483768" y="404664"/>
            <a:ext cx="3767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ctr"/>
            <a:r>
              <a:rPr lang="en-IN" sz="2400" b="1" dirty="0"/>
              <a:t>FACULTY PROFILE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9" y="1052736"/>
          <a:ext cx="7992887" cy="50415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90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4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6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Research area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Ph.D’s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(last        5 years)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Publications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H-index</a:t>
                      </a:r>
                      <a:endParaRPr lang="en-US" sz="14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Vidwan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Prof. B. SUJATHA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Crop Physiology </a:t>
                      </a:r>
                      <a:endParaRPr lang="en-US" sz="14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2"/>
                        </a:rPr>
                        <a:t>233135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Prof. P. K.  RATNA KUMAR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Fungal Biotechnology </a:t>
                      </a:r>
                      <a:endParaRPr lang="en-US" sz="14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233508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Prof. D. SANDHYA DEEPIKA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Microbiology,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Mycology and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Plant - Insect interactions </a:t>
                      </a:r>
                      <a:endParaRPr lang="en-US" sz="14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4"/>
                        </a:rPr>
                        <a:t>23267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Prof. S.B. PADAL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Ecology and  Ethnobotany </a:t>
                      </a:r>
                      <a:endParaRPr lang="en-US" sz="14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5"/>
                        </a:rPr>
                        <a:t>244821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DR. P. B.S.YADAV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Plant Biotechnology </a:t>
                      </a:r>
                      <a:endParaRPr lang="en-US" sz="14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6"/>
                        </a:rPr>
                        <a:t>222596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DR. B. SANDHYA SRI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Ethnobotany. </a:t>
                      </a:r>
                      <a:endParaRPr lang="en-US" sz="14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200" b="1" i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7"/>
                        </a:rPr>
                        <a:t>83701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1091-9069-4055-B479-BA64065D6914}" type="slidenum">
              <a:rPr lang="en-IN"/>
              <a:pPr>
                <a:defRPr/>
              </a:pPr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555776" y="539388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IN" sz="2000" b="1" dirty="0">
                <a:latin typeface="Arial" pitchFamily="34" charset="0"/>
                <a:cs typeface="Arial" pitchFamily="34" charset="0"/>
              </a:rPr>
              <a:t>Research Projects Completed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052736"/>
          <a:ext cx="8208911" cy="33123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40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5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8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4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77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Arial" pitchFamily="34" charset="0"/>
                          <a:cs typeface="Arial" pitchFamily="34" charset="0"/>
                        </a:rPr>
                        <a:t>Name of the Investigator</a:t>
                      </a:r>
                      <a:endParaRPr lang="en-US" sz="1400" b="1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Arial" pitchFamily="34" charset="0"/>
                          <a:cs typeface="Arial" pitchFamily="34" charset="0"/>
                        </a:rPr>
                        <a:t>Title of the project and duration</a:t>
                      </a:r>
                      <a:endParaRPr lang="en-US" sz="1400" b="1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Arial" pitchFamily="34" charset="0"/>
                          <a:cs typeface="Arial" pitchFamily="34" charset="0"/>
                        </a:rPr>
                        <a:t>Amount sanctioned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Arial" pitchFamily="34" charset="0"/>
                          <a:cs typeface="Arial" pitchFamily="34" charset="0"/>
                        </a:rPr>
                        <a:t>Rs.</a:t>
                      </a:r>
                      <a:endParaRPr lang="en-US" sz="1400" b="1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Arial" pitchFamily="34" charset="0"/>
                          <a:cs typeface="Arial" pitchFamily="34" charset="0"/>
                        </a:rPr>
                        <a:t>Funding Agency</a:t>
                      </a:r>
                      <a:endParaRPr lang="en-US" sz="1400" b="1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 Dr. S.B. </a:t>
                      </a:r>
                      <a:r>
                        <a:rPr lang="en-US" sz="1600" kern="1200" dirty="0" err="1">
                          <a:latin typeface="Arial" pitchFamily="34" charset="0"/>
                          <a:cs typeface="Arial" pitchFamily="34" charset="0"/>
                        </a:rPr>
                        <a:t>Padal</a:t>
                      </a:r>
                      <a:endParaRPr lang="en-US" sz="1600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Biodiversity</a:t>
                      </a:r>
                      <a:r>
                        <a:rPr lang="en-US" sz="1600" kern="1200" baseline="0" dirty="0">
                          <a:latin typeface="Arial" pitchFamily="34" charset="0"/>
                          <a:cs typeface="Arial" pitchFamily="34" charset="0"/>
                        </a:rPr>
                        <a:t> characterization at community level by using </a:t>
                      </a: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 Earth Observing</a:t>
                      </a:r>
                      <a:r>
                        <a:rPr lang="en-US" sz="1600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Data.</a:t>
                      </a:r>
                      <a:endParaRPr lang="en-US" sz="1600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itchFamily="34" charset="0"/>
                          <a:cs typeface="Arial" pitchFamily="34" charset="0"/>
                        </a:rPr>
                        <a:t>48.10 Lakhs</a:t>
                      </a:r>
                      <a:endParaRPr lang="en-US" sz="1400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latin typeface="Arial" pitchFamily="34" charset="0"/>
                          <a:cs typeface="Arial" pitchFamily="34" charset="0"/>
                        </a:rPr>
                        <a:t>DBT (2017-2021)</a:t>
                      </a:r>
                      <a:endParaRPr lang="en-US" sz="1400" kern="1200" dirty="0" err="1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Prof. D. Sandhya Deepika</a:t>
                      </a:r>
                      <a:endParaRPr lang="en-US" sz="1600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Development of medicinal                    Plant garden in HNTC, </a:t>
                      </a:r>
                      <a:r>
                        <a:rPr lang="en-US" sz="1600" kern="1200" dirty="0" err="1">
                          <a:latin typeface="Arial" pitchFamily="34" charset="0"/>
                          <a:cs typeface="Arial" pitchFamily="34" charset="0"/>
                        </a:rPr>
                        <a:t>Kothavalsa</a:t>
                      </a: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kern="1200" dirty="0" err="1">
                          <a:latin typeface="Arial" pitchFamily="34" charset="0"/>
                          <a:cs typeface="Arial" pitchFamily="34" charset="0"/>
                        </a:rPr>
                        <a:t>Araku</a:t>
                      </a: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 valley </a:t>
                      </a:r>
                      <a:r>
                        <a:rPr lang="en-US" sz="1600" kern="1200" dirty="0" err="1">
                          <a:latin typeface="Arial" pitchFamily="34" charset="0"/>
                          <a:cs typeface="Arial" pitchFamily="34" charset="0"/>
                        </a:rPr>
                        <a:t>mandal</a:t>
                      </a:r>
                      <a:r>
                        <a:rPr lang="en-US" sz="1600" kern="12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600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itchFamily="34" charset="0"/>
                          <a:cs typeface="Arial" pitchFamily="34" charset="0"/>
                        </a:rPr>
                        <a:t>29.40 Lakhs</a:t>
                      </a:r>
                      <a:endParaRPr lang="en-US" sz="1400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itchFamily="34" charset="0"/>
                          <a:cs typeface="Arial" pitchFamily="34" charset="0"/>
                        </a:rPr>
                        <a:t>ITDA (2018 -2021)</a:t>
                      </a:r>
                      <a:endParaRPr lang="en-US" sz="1400" kern="1200" dirty="0">
                        <a:solidFill>
                          <a:srgbClr val="0066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26328-94B1-4BDA-9346-5E071B2F45F4}" type="slidenum">
              <a:rPr lang="en-IN"/>
              <a:pPr>
                <a:defRPr/>
              </a:pPr>
              <a:t>21</a:t>
            </a:fld>
            <a:endParaRPr lang="en-IN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3528" y="4365104"/>
            <a:ext cx="82809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Teachers in administrative positions:</a:t>
            </a:r>
          </a:p>
          <a:p>
            <a:pPr marL="808038" lvl="2" indent="-4524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Prof. D. Sandhya Deepika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Asst. Principal</a:t>
            </a:r>
          </a:p>
          <a:p>
            <a:pPr marL="808038" lvl="2" indent="-45243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Prof. S. B. Padal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Dean, Horticulture &amp; </a:t>
            </a:r>
            <a:endParaRPr lang="en-US" sz="2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808038" lvl="2" indent="-452438" algn="just">
              <a:lnSpc>
                <a:spcPct val="150000"/>
              </a:lnSpc>
            </a:pP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Associate 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Dean of Admissions.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827584" y="2327389"/>
            <a:ext cx="79928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Number of JRF/SRF/PDF/RA: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JRF – 10 , SRF – 10, PDF – 03</a:t>
            </a:r>
          </a:p>
          <a:p>
            <a:pPr marL="1371600" lvl="2" indent="-457200"/>
            <a:endParaRPr lang="en-IN" sz="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Research laboratories/others: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Each faculty having individual 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laboratory.</a:t>
            </a:r>
            <a:endParaRPr lang="en-IN" sz="24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/>
            <a:r>
              <a:rPr lang="en-IN" sz="8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sz="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Research Facilities:</a:t>
            </a:r>
          </a:p>
          <a:p>
            <a:pPr marL="1341438" indent="-438150">
              <a:lnSpc>
                <a:spcPct val="150000"/>
              </a:lnSpc>
              <a:buFont typeface="Wingdings" pitchFamily="2" charset="2"/>
              <a:buChar char="Ø"/>
              <a:tabLst>
                <a:tab pos="1341438" algn="l"/>
              </a:tabLst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COSIST &amp; Instrumentation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F982B-5AE7-4F3B-9879-BC21122D8CD4}" type="slidenum">
              <a:rPr lang="en-IN"/>
              <a:pPr>
                <a:defRPr/>
              </a:pPr>
              <a:t>22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67744" y="1319277"/>
          <a:ext cx="5121167" cy="9475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52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7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41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93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Year</a:t>
                      </a:r>
                    </a:p>
                  </a:txBody>
                  <a:tcPr marL="46153" marR="46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46153" marR="46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</a:p>
                  </a:txBody>
                  <a:tcPr marL="46153" marR="46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</a:p>
                  </a:txBody>
                  <a:tcPr marL="46153" marR="46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</a:t>
                      </a:r>
                    </a:p>
                  </a:txBody>
                  <a:tcPr marL="46153" marR="46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66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</a:t>
                      </a:r>
                    </a:p>
                  </a:txBody>
                  <a:tcPr marL="46153" marR="4615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Ph.D’s</a:t>
                      </a:r>
                    </a:p>
                  </a:txBody>
                  <a:tcPr marL="46153" marR="46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963" name="Rectangle 6"/>
          <p:cNvSpPr>
            <a:spLocks noChangeArrowheads="1"/>
          </p:cNvSpPr>
          <p:nvPr/>
        </p:nvSpPr>
        <p:spPr bwMode="auto">
          <a:xfrm>
            <a:off x="971600" y="802648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 b="1" dirty="0">
                <a:latin typeface="Arial" pitchFamily="34" charset="0"/>
                <a:cs typeface="Arial" pitchFamily="34" charset="0"/>
              </a:rPr>
              <a:t>Ph.D. awarded: </a:t>
            </a: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1" descr="C:\Users\BOTANY\Downloads\20230805_162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3456384" cy="228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2" descr="C:\Users\BOTANY\AppData\Local\Microsoft\Windows\INetCache\Content.Word\20230805_164702.jpg"/>
          <p:cNvPicPr>
            <a:picLocks noChangeAspect="1" noChangeArrowheads="1"/>
          </p:cNvPicPr>
          <p:nvPr/>
        </p:nvPicPr>
        <p:blipFill>
          <a:blip r:embed="rId3" cstate="print"/>
          <a:srcRect l="1559" t="5823" b="7530"/>
          <a:stretch>
            <a:fillRect/>
          </a:stretch>
        </p:blipFill>
        <p:spPr bwMode="auto">
          <a:xfrm>
            <a:off x="5528137" y="1340768"/>
            <a:ext cx="226387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59633" y="476803"/>
            <a:ext cx="653916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defRPr/>
            </a:pPr>
            <a:r>
              <a:rPr lang="en-IN" b="1" dirty="0">
                <a:latin typeface="Arial" pitchFamily="34" charset="0"/>
                <a:cs typeface="Arial" pitchFamily="34" charset="0"/>
              </a:rPr>
              <a:t> 	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List of costly equipment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4000" contrast="13000"/>
          </a:blip>
          <a:srcRect/>
          <a:stretch>
            <a:fillRect/>
          </a:stretch>
        </p:blipFill>
        <p:spPr bwMode="auto">
          <a:xfrm>
            <a:off x="1403648" y="3789040"/>
            <a:ext cx="3312367" cy="25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Users\BOTANY\Downloads\20230805_162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4180181" cy="26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C:\Users\BOTANY\Downloads\20230805_162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4176464" cy="24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C:\Users\BOTANY\Downloads\20230805_162359.jpg"/>
          <p:cNvPicPr>
            <a:picLocks noChangeAspect="1" noChangeArrowheads="1"/>
          </p:cNvPicPr>
          <p:nvPr/>
        </p:nvPicPr>
        <p:blipFill>
          <a:blip r:embed="rId4" cstate="print"/>
          <a:srcRect t="23077" b="18832"/>
          <a:stretch>
            <a:fillRect/>
          </a:stretch>
        </p:blipFill>
        <p:spPr bwMode="auto">
          <a:xfrm>
            <a:off x="5652120" y="908719"/>
            <a:ext cx="2571209" cy="482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31640" y="3789040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4" indent="-4572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IN" sz="16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HPLC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600" y="476672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indent="-4572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IN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Cooling Centrifuge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ChangeArrowheads="1"/>
          </p:cNvSpPr>
          <p:nvPr/>
        </p:nvSpPr>
        <p:spPr bwMode="auto">
          <a:xfrm>
            <a:off x="0" y="5934076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/>
              <a:t>Webinar Jointly conducted on 07-01-2021 by </a:t>
            </a:r>
            <a:r>
              <a:rPr lang="en-IN" b="1" dirty="0"/>
              <a:t>BSI</a:t>
            </a:r>
            <a:r>
              <a:rPr lang="en-IN" dirty="0"/>
              <a:t> and </a:t>
            </a:r>
            <a:r>
              <a:rPr lang="en-IN" b="1" dirty="0"/>
              <a:t>AU</a:t>
            </a:r>
            <a:r>
              <a:rPr lang="en-IN" dirty="0"/>
              <a:t> entitled  “International Code of Nomenclature (ICN) for Plants”  Speaker: </a:t>
            </a:r>
            <a:r>
              <a:rPr lang="en-IN" dirty="0" err="1"/>
              <a:t>Dr.K.N.Gandhi</a:t>
            </a:r>
            <a:r>
              <a:rPr lang="en-IN" dirty="0"/>
              <a:t>, Harvard University Herbaria, USA </a:t>
            </a:r>
          </a:p>
          <a:p>
            <a:pPr algn="ctr"/>
            <a:r>
              <a:rPr lang="en-IN" dirty="0">
                <a:hlinkClick r:id="rId2"/>
              </a:rPr>
              <a:t>https://youtu.be/_eLozf1mH4A</a:t>
            </a:r>
            <a:endParaRPr lang="en-IN" dirty="0"/>
          </a:p>
        </p:txBody>
      </p:sp>
      <p:pic>
        <p:nvPicPr>
          <p:cNvPr id="65539" name="Picture 6" descr="No photo description available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101"/>
          <a:stretch>
            <a:fillRect/>
          </a:stretch>
        </p:blipFill>
        <p:spPr>
          <a:xfrm>
            <a:off x="319336" y="3429000"/>
            <a:ext cx="4176464" cy="2376264"/>
          </a:xfrm>
        </p:spPr>
      </p:pic>
      <p:pic>
        <p:nvPicPr>
          <p:cNvPr id="65540" name="Picture 8" descr="No photo description availab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60" y="266255"/>
            <a:ext cx="4150940" cy="301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 descr="No photo description available."/>
          <p:cNvPicPr>
            <a:picLocks noChangeAspect="1" noChangeArrowheads="1"/>
          </p:cNvPicPr>
          <p:nvPr/>
        </p:nvPicPr>
        <p:blipFill>
          <a:blip r:embed="rId5" cstate="print"/>
          <a:srcRect t="31989" b="25922"/>
          <a:stretch>
            <a:fillRect/>
          </a:stretch>
        </p:blipFill>
        <p:spPr bwMode="auto">
          <a:xfrm>
            <a:off x="4572000" y="3429000"/>
            <a:ext cx="42045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4" descr="No photo description available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40835"/>
            <a:ext cx="4176464" cy="30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11560" y="2852936"/>
            <a:ext cx="2952328" cy="288032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STUDENT STRENGTH</a:t>
            </a:r>
            <a:endParaRPr lang="en-IN" sz="24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8F3E1-6D99-4745-89A5-C8F61704F532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2" y="3356992"/>
          <a:ext cx="8064894" cy="293510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79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6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2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2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67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3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56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49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946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77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1471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Year</a:t>
                      </a: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OBC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  <a:endParaRPr lang="en-US" sz="1400" b="1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n-US" sz="1400" b="1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M+F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2017 – 2018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en-US" sz="16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600" b="1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en-US" sz="1600" b="1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b="1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600" b="1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600" b="1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1600" b="1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- 2019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1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2019 - 2020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2020 - 2021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– 2022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– 2023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47864" y="404664"/>
          <a:ext cx="2851538" cy="23085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39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1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Botany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2017 – 18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01:71</a:t>
                      </a:r>
                      <a:endParaRPr lang="en-US" sz="20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2018 – 19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01:50</a:t>
                      </a:r>
                      <a:endParaRPr lang="en-US" sz="20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2019 – 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01:38</a:t>
                      </a:r>
                      <a:endParaRPr lang="en-US" sz="20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2020 – 21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01:48</a:t>
                      </a:r>
                      <a:endParaRPr lang="en-US" sz="20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2021 – 22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01:45</a:t>
                      </a:r>
                      <a:endParaRPr lang="en-US" sz="2000" b="1" dirty="0">
                        <a:solidFill>
                          <a:srgbClr val="0066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15616" y="260648"/>
            <a:ext cx="1887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/>
              <a:t>DEMAND RATIO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620688"/>
            <a:ext cx="75964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CBCS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All the papers in each Semester having </a:t>
            </a:r>
          </a:p>
          <a:p>
            <a:pPr marL="1525588" lvl="5" indent="-4445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credits in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en-US" sz="22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1525588" lvl="5" indent="-4445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credits in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Practical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marL="1525588" lvl="5" indent="-4445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credits for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Work.</a:t>
            </a:r>
          </a:p>
          <a:p>
            <a:pPr marL="1525588" lvl="5" indent="-4445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credits for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MOOC’s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525588" lvl="5" indent="-4445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credit for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Viva-Voce.</a:t>
            </a:r>
            <a:endParaRPr lang="en-I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8104C-09C7-4A07-A84F-98359B2BA943}" type="slidenum">
              <a:rPr lang="en-IN"/>
              <a:pPr>
                <a:defRPr/>
              </a:pPr>
              <a:t>27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467544" y="3717032"/>
            <a:ext cx="7920880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IN" sz="2000" b="1" dirty="0">
                <a:latin typeface="Arial" pitchFamily="34" charset="0"/>
                <a:cs typeface="Arial" pitchFamily="34" charset="0"/>
              </a:rPr>
              <a:t>Integration of Environmental Sustainability Human values in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the Curriculum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808038" lvl="4" indent="-357188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Awareness 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protection and cultivation of – 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Endemic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Endangered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Marine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Fresh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plant species 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IN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628800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IN" b="1" dirty="0" smtClean="0">
                <a:latin typeface="Arial" pitchFamily="34" charset="0"/>
                <a:cs typeface="Arial" pitchFamily="34" charset="0"/>
              </a:rPr>
              <a:t>Courses with employability / Skill development / value added programmes offered:</a:t>
            </a:r>
          </a:p>
          <a:p>
            <a:pPr marL="985838" lvl="4" indent="-357188" algn="just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Seminars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works</a:t>
            </a:r>
          </a:p>
          <a:p>
            <a:pPr marL="985838" lvl="4" indent="-357188" algn="just"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sz="1000" b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985838" lvl="4" indent="-357188" algn="just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Value added courses like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985838" lvl="4" indent="-357188"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IPR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Research methodology</a:t>
            </a: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985838" lvl="4" indent="-357188" algn="just"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985838" lvl="4" indent="-357188" algn="just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Training on 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Mushroom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cultivation</a:t>
            </a:r>
          </a:p>
          <a:p>
            <a:pPr marL="985838" lvl="4" indent="-357188" algn="just"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985838" lvl="4" indent="-357188" algn="just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Tissue culture </a:t>
            </a:r>
            <a:endParaRPr lang="en-IN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987824" y="1039983"/>
            <a:ext cx="3302521" cy="317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OBE PROGRAM STRUCTURE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88055"/>
            <a:ext cx="7264152" cy="44052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332656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00FF"/>
                </a:solidFill>
              </a:rPr>
              <a:t>CURRICULAR ASPECTS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172D4-0B7E-7392-9AFD-2852C8CA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60648"/>
            <a:ext cx="3168352" cy="648072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MISSION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34E000-6AFD-6126-B7F0-5D7AE1297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72608"/>
          </a:xfrm>
        </p:spPr>
        <p:txBody>
          <a:bodyPr>
            <a:normAutofit fontScale="25000" lnSpcReduction="20000"/>
          </a:bodyPr>
          <a:lstStyle/>
          <a:p>
            <a:pPr marL="985838" lvl="2" indent="-3571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600" b="1" dirty="0">
                <a:latin typeface="Arial" pitchFamily="34" charset="0"/>
                <a:cs typeface="Arial" pitchFamily="34" charset="0"/>
              </a:rPr>
              <a:t>To empower the students in all aspects of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   Plant </a:t>
            </a:r>
            <a:r>
              <a:rPr lang="en-US" sz="9600" b="1" dirty="0">
                <a:latin typeface="Arial" pitchFamily="34" charset="0"/>
                <a:cs typeface="Arial" pitchFamily="34" charset="0"/>
              </a:rPr>
              <a:t>science for the global level competition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            by </a:t>
            </a:r>
            <a:r>
              <a:rPr lang="en-US" sz="96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IN" sz="9600" b="1" dirty="0">
                <a:latin typeface="Arial" pitchFamily="34" charset="0"/>
                <a:cs typeface="Arial" pitchFamily="34" charset="0"/>
              </a:rPr>
              <a:t>promotion of quality of teaching, </a:t>
            </a:r>
            <a:r>
              <a:rPr lang="en-IN" sz="9600" b="1" dirty="0" smtClean="0">
                <a:latin typeface="Arial" pitchFamily="34" charset="0"/>
                <a:cs typeface="Arial" pitchFamily="34" charset="0"/>
              </a:rPr>
              <a:t>                  learning </a:t>
            </a:r>
            <a:r>
              <a:rPr lang="en-IN" sz="9600" b="1" dirty="0">
                <a:latin typeface="Arial" pitchFamily="34" charset="0"/>
                <a:cs typeface="Arial" pitchFamily="34" charset="0"/>
              </a:rPr>
              <a:t>and research.</a:t>
            </a:r>
          </a:p>
          <a:p>
            <a:pPr marL="985838" lvl="2" indent="-357188">
              <a:buNone/>
            </a:pPr>
            <a:endParaRPr lang="en-IN" sz="3200" b="1" dirty="0">
              <a:latin typeface="Arial" pitchFamily="34" charset="0"/>
              <a:cs typeface="Arial" pitchFamily="34" charset="0"/>
            </a:endParaRPr>
          </a:p>
          <a:p>
            <a:pPr marL="985838" lvl="2" indent="-357188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9600" b="1" dirty="0">
                <a:latin typeface="Arial" pitchFamily="34" charset="0"/>
                <a:cs typeface="Arial" pitchFamily="34" charset="0"/>
              </a:rPr>
              <a:t>To undertake  quality related research studies, consultancy and training programmes.</a:t>
            </a:r>
          </a:p>
          <a:p>
            <a:pPr marL="985838" lvl="2" indent="-357188">
              <a:buNone/>
            </a:pPr>
            <a:endParaRPr lang="en-IN" sz="3200" b="1" dirty="0">
              <a:latin typeface="Arial" pitchFamily="34" charset="0"/>
              <a:cs typeface="Arial" pitchFamily="34" charset="0"/>
            </a:endParaRPr>
          </a:p>
          <a:p>
            <a:pPr marL="985838" lvl="2" indent="-357188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9600" b="1" dirty="0">
                <a:latin typeface="Arial" pitchFamily="34" charset="0"/>
                <a:cs typeface="Arial" pitchFamily="34" charset="0"/>
              </a:rPr>
              <a:t>To fasten global competencies among students and to inculcate value system in them.</a:t>
            </a:r>
          </a:p>
          <a:p>
            <a:pPr marL="985838" lvl="2" indent="-357188">
              <a:buNone/>
            </a:pPr>
            <a:endParaRPr lang="en-IN" sz="3200" b="1" dirty="0">
              <a:latin typeface="Arial" pitchFamily="34" charset="0"/>
              <a:cs typeface="Arial" pitchFamily="34" charset="0"/>
            </a:endParaRPr>
          </a:p>
          <a:p>
            <a:pPr marL="985838" lvl="2" indent="-357188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9600" b="1" dirty="0">
                <a:latin typeface="Arial" pitchFamily="34" charset="0"/>
                <a:cs typeface="Arial" pitchFamily="34" charset="0"/>
              </a:rPr>
              <a:t>To promote the use of state - the art technology and quest for excellence.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601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16824" cy="477813"/>
          </a:xfrm>
        </p:spPr>
        <p:txBody>
          <a:bodyPr/>
          <a:lstStyle/>
          <a:p>
            <a:pPr eaLnBrk="1" hangingPunct="1"/>
            <a:r>
              <a:rPr lang="en-US" sz="1800" b="1" dirty="0">
                <a:latin typeface="Arial" pitchFamily="34" charset="0"/>
                <a:cs typeface="Arial" pitchFamily="34" charset="0"/>
              </a:rPr>
              <a:t>FEEDBACK FROM  </a:t>
            </a:r>
            <a:r>
              <a:rPr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FACULTY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ALUMNI,</a:t>
            </a:r>
            <a:r>
              <a:rPr lang="en-US" sz="1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PARENTS</a:t>
            </a:r>
            <a:r>
              <a:rPr lang="en-US" sz="1800" b="1" dirty="0"/>
              <a:t>  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1187624" y="1052736"/>
            <a:ext cx="6912767" cy="4968552"/>
            <a:chOff x="1189335" y="898902"/>
            <a:chExt cx="7200801" cy="5607642"/>
          </a:xfrm>
        </p:grpSpPr>
        <p:pic>
          <p:nvPicPr>
            <p:cNvPr id="2051" name="Picture 10" descr="Faculty _0.t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9335" y="898902"/>
              <a:ext cx="3240360" cy="281813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052" name="Picture 11" descr="Alumni f_0.t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3752" y="901720"/>
              <a:ext cx="3456384" cy="281531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" name="Picture 3" descr="Student _0.tmp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343" y="3861048"/>
              <a:ext cx="3096344" cy="264549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" name="Picture 4" descr="Parent F_0.t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2" y="3861048"/>
              <a:ext cx="3458095" cy="259228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611560" y="116632"/>
            <a:ext cx="8142684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lnSpc>
                <a:spcPct val="150000"/>
              </a:lnSpc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ICT and online resources:</a:t>
            </a:r>
          </a:p>
          <a:p>
            <a:pPr marL="633413" lvl="3" indent="-17621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/ hybrid class with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smart boards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633413" lvl="3" indent="-17621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Video conferencing facility in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seminar hall</a:t>
            </a: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633413" lvl="3" indent="-17621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LCD</a:t>
            </a: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projectors in all class rooms.</a:t>
            </a:r>
          </a:p>
          <a:p>
            <a:pPr marL="176213" indent="-176213">
              <a:lnSpc>
                <a:spcPct val="150000"/>
              </a:lnSpc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Mentor/Mentee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System (Example of reports):</a:t>
            </a:r>
          </a:p>
          <a:p>
            <a:pPr marL="633413" lvl="3" indent="-17621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teachers are nominated as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 counselors</a:t>
            </a: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33413" lvl="3" indent="-17621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Proctorial </a:t>
            </a: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system is adopted by allotting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students to each teacher for counseling and guidance.</a:t>
            </a:r>
          </a:p>
          <a:p>
            <a:pPr marL="176213" indent="-176213">
              <a:lnSpc>
                <a:spcPct val="150000"/>
              </a:lnSpc>
            </a:pPr>
            <a:r>
              <a:rPr lang="en-IN" sz="2200" b="1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IN" sz="2200" b="1" dirty="0">
                <a:latin typeface="Arial" pitchFamily="34" charset="0"/>
                <a:cs typeface="Arial" pitchFamily="34" charset="0"/>
              </a:rPr>
              <a:t>analysis/Pass Percentage:</a:t>
            </a:r>
          </a:p>
          <a:p>
            <a:pPr marL="722313" lvl="4" indent="-2794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semester, after Semester-end examinations the </a:t>
            </a:r>
            <a:r>
              <a:rPr lang="en-US" sz="22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performance </a:t>
            </a:r>
            <a:r>
              <a:rPr lang="en-US" sz="22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of the students was analyzed based on their </a:t>
            </a:r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CGPA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95% </a:t>
            </a:r>
            <a:r>
              <a:rPr lang="en-US" sz="2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of the students are getting distinction.</a:t>
            </a:r>
            <a:endParaRPr lang="en-IN" sz="24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3"/>
          <p:cNvSpPr txBox="1">
            <a:spLocks noChangeArrowheads="1"/>
          </p:cNvSpPr>
          <p:nvPr/>
        </p:nvSpPr>
        <p:spPr bwMode="auto">
          <a:xfrm>
            <a:off x="755576" y="620688"/>
            <a:ext cx="792088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279400">
              <a:lnSpc>
                <a:spcPct val="150000"/>
              </a:lnSpc>
              <a:defRPr/>
            </a:pPr>
            <a:r>
              <a:rPr lang="en-IN" sz="2000" b="1" dirty="0">
                <a:latin typeface="Arial" pitchFamily="34" charset="0"/>
                <a:cs typeface="Arial" pitchFamily="34" charset="0"/>
              </a:rPr>
              <a:t>Other facilities to student:</a:t>
            </a:r>
          </a:p>
          <a:p>
            <a:pPr marL="1609725" lvl="4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Departmental Garden.</a:t>
            </a:r>
          </a:p>
          <a:p>
            <a:pPr marL="1609725" lvl="4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Botany Experimental Farm at </a:t>
            </a:r>
            <a:r>
              <a:rPr lang="en-IN" sz="2000" b="1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Hanumanthawaka</a:t>
            </a:r>
            <a:endParaRPr lang="en-IN" sz="2000" b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1609725" lvl="4" indent="-457200">
              <a:lnSpc>
                <a:spcPct val="150000"/>
              </a:lnSpc>
              <a:defRPr/>
            </a:pPr>
            <a:endParaRPr lang="en-IN" sz="800" b="1" dirty="0" smtClean="0">
              <a:latin typeface="Arial" pitchFamily="34" charset="0"/>
              <a:cs typeface="Arial" pitchFamily="34" charset="0"/>
            </a:endParaRPr>
          </a:p>
          <a:p>
            <a:pPr marL="457200" indent="-279400">
              <a:lnSpc>
                <a:spcPct val="150000"/>
              </a:lnSpc>
              <a:defRPr/>
            </a:pPr>
            <a:r>
              <a:rPr lang="en-IN" sz="2200" b="1" dirty="0" smtClean="0">
                <a:latin typeface="Arial" pitchFamily="34" charset="0"/>
                <a:cs typeface="Arial" pitchFamily="34" charset="0"/>
              </a:rPr>
              <a:t>New equipment / infrastructure augmented during the assessment period:</a:t>
            </a:r>
          </a:p>
          <a:p>
            <a:pPr marL="1609725" lvl="4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Projectors. </a:t>
            </a:r>
          </a:p>
          <a:p>
            <a:pPr marL="1609725" lvl="4" indent="-4572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Interactive TV.</a:t>
            </a:r>
          </a:p>
          <a:p>
            <a:pPr marL="1609725" lvl="4" indent="-457200">
              <a:lnSpc>
                <a:spcPct val="150000"/>
              </a:lnSpc>
              <a:defRPr/>
            </a:pPr>
            <a:endParaRPr lang="en-IN" sz="800" b="1" i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177800">
              <a:lnSpc>
                <a:spcPct val="150000"/>
              </a:lnSpc>
              <a:defRPr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Department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library / e –resources /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Wi-fi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/ internet facilities / Bandwidth / link to  library e resources:</a:t>
            </a:r>
          </a:p>
          <a:p>
            <a:pPr marL="1165225" indent="44132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We are having Departmental Library with 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1165225" indent="441325">
              <a:lnSpc>
                <a:spcPct val="150000"/>
              </a:lnSpc>
              <a:defRPr/>
            </a:pP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than </a:t>
            </a:r>
            <a:r>
              <a:rPr lang="en-IN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3000</a:t>
            </a:r>
            <a:r>
              <a:rPr lang="en-IN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books</a:t>
            </a:r>
            <a:endParaRPr lang="en-IN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036B-6560-46A0-9068-99E51D028D3D}" type="slidenum">
              <a:rPr lang="en-IN"/>
              <a:pPr>
                <a:defRPr/>
              </a:pPr>
              <a:t>32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140968"/>
            <a:ext cx="727720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0" indent="-457200">
              <a:buFont typeface="Wingdings" pitchFamily="2" charset="2"/>
              <a:buChar char="Ø"/>
              <a:defRPr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Academic Audit: </a:t>
            </a: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Every 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year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Quality Audit: </a:t>
            </a:r>
          </a:p>
          <a:p>
            <a:pPr marL="808038" lvl="3" indent="-2730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the records were verified by the team 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808038" lvl="3" indent="-273050">
              <a:lnSpc>
                <a:spcPct val="150000"/>
              </a:lnSpc>
              <a:spcBef>
                <a:spcPts val="600"/>
              </a:spcBef>
              <a:defRPr/>
            </a:pP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auditors through </a:t>
            </a:r>
            <a:r>
              <a:rPr lang="en-IN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IQAC</a:t>
            </a:r>
            <a:r>
              <a:rPr lang="en-IN" sz="24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en-IN" sz="800" b="1" dirty="0">
              <a:latin typeface="Arial" pitchFamily="34" charset="0"/>
              <a:cs typeface="Arial" pitchFamily="34" charset="0"/>
            </a:endParaRPr>
          </a:p>
          <a:p>
            <a:pPr marL="808038" indent="-273050">
              <a:buFont typeface="Wingdings" pitchFamily="2" charset="2"/>
              <a:buChar char="Ø"/>
              <a:defRPr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ISO Records: Maintained regularly </a:t>
            </a:r>
            <a:endParaRPr lang="en-IN" sz="24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412776"/>
            <a:ext cx="748883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4" indent="3683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All class rooms have speed internet facility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4988" lvl="4" indent="368300" algn="just">
              <a:lnSpc>
                <a:spcPct val="150000"/>
              </a:lnSpc>
              <a:defRPr/>
            </a:pPr>
            <a:endParaRPr lang="en-IN" sz="900" b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534988" lvl="4" indent="3683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New books acquired: </a:t>
            </a:r>
            <a:r>
              <a:rPr lang="en-IN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16 (Sixteen)</a:t>
            </a:r>
            <a:endParaRPr lang="en-IN" sz="24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47875" y="1195324"/>
            <a:ext cx="1933575" cy="4976876"/>
          </a:xfrm>
          <a:custGeom>
            <a:avLst/>
            <a:gdLst/>
            <a:ahLst/>
            <a:cxnLst/>
            <a:rect l="l" t="t" r="r" b="b"/>
            <a:pathLst>
              <a:path w="1933575" h="5420359">
                <a:moveTo>
                  <a:pt x="0" y="0"/>
                </a:moveTo>
                <a:lnTo>
                  <a:pt x="0" y="5419788"/>
                </a:lnTo>
                <a:lnTo>
                  <a:pt x="1933575" y="4335780"/>
                </a:lnTo>
                <a:lnTo>
                  <a:pt x="1933575" y="1084072"/>
                </a:lnTo>
                <a:lnTo>
                  <a:pt x="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3926" y="2871787"/>
            <a:ext cx="1617980" cy="17431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350" algn="ctr">
              <a:lnSpc>
                <a:spcPct val="92000"/>
              </a:lnSpc>
              <a:spcBef>
                <a:spcPts val="345"/>
              </a:spcBef>
            </a:pPr>
            <a:r>
              <a:rPr sz="20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Encouraging  </a:t>
            </a:r>
            <a:r>
              <a:rPr sz="200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  </a:t>
            </a:r>
            <a:r>
              <a:rPr sz="2000" spc="-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papers </a:t>
            </a:r>
            <a: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 Journals/  </a:t>
            </a:r>
            <a:r>
              <a:rPr sz="2000" spc="4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spc="-10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200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00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  </a:t>
            </a:r>
            <a:r>
              <a:rPr sz="2000" spc="4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spc="-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000" spc="-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200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sz="20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spc="-3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4326" y="1195324"/>
            <a:ext cx="1933575" cy="4900676"/>
          </a:xfrm>
          <a:custGeom>
            <a:avLst/>
            <a:gdLst/>
            <a:ahLst/>
            <a:cxnLst/>
            <a:rect l="l" t="t" r="r" b="b"/>
            <a:pathLst>
              <a:path w="1933575" h="5420359">
                <a:moveTo>
                  <a:pt x="0" y="0"/>
                </a:moveTo>
                <a:lnTo>
                  <a:pt x="0" y="5419788"/>
                </a:lnTo>
                <a:lnTo>
                  <a:pt x="1933575" y="4335780"/>
                </a:lnTo>
                <a:lnTo>
                  <a:pt x="1933575" y="1084072"/>
                </a:lnTo>
                <a:lnTo>
                  <a:pt x="0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4190" y="3032442"/>
            <a:ext cx="1547495" cy="135742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550"/>
              </a:lnSpc>
              <a:spcBef>
                <a:spcPts val="385"/>
              </a:spcBef>
            </a:pPr>
            <a:r>
              <a:rPr sz="20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Guidance</a:t>
            </a:r>
            <a:r>
              <a:rPr sz="2000" spc="-1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  </a:t>
            </a:r>
            <a:r>
              <a:rPr sz="2000" spc="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CSIR  </a:t>
            </a:r>
            <a:r>
              <a:rPr sz="20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NET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6985" algn="ctr">
              <a:lnSpc>
                <a:spcPts val="2370"/>
              </a:lnSpc>
            </a:pPr>
            <a:r>
              <a:rPr lang="en-IN" sz="2000" spc="-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spc="-5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ompetitive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4445" algn="ctr">
              <a:lnSpc>
                <a:spcPts val="2620"/>
              </a:lnSpc>
            </a:pPr>
            <a:r>
              <a:rPr sz="200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Examination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0777" y="1195324"/>
            <a:ext cx="1843024" cy="4672076"/>
          </a:xfrm>
          <a:custGeom>
            <a:avLst/>
            <a:gdLst/>
            <a:ahLst/>
            <a:cxnLst/>
            <a:rect l="l" t="t" r="r" b="b"/>
            <a:pathLst>
              <a:path w="1933575" h="5420359">
                <a:moveTo>
                  <a:pt x="0" y="0"/>
                </a:moveTo>
                <a:lnTo>
                  <a:pt x="0" y="5419788"/>
                </a:lnTo>
                <a:lnTo>
                  <a:pt x="1933575" y="4335780"/>
                </a:lnTo>
                <a:lnTo>
                  <a:pt x="1933575" y="1084072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15025" y="2549905"/>
            <a:ext cx="1502410" cy="2311401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10160" algn="ctr">
              <a:lnSpc>
                <a:spcPct val="91700"/>
              </a:lnSpc>
              <a:spcBef>
                <a:spcPts val="359"/>
              </a:spcBef>
            </a:pPr>
            <a: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Individual  </a:t>
            </a:r>
            <a:r>
              <a:rPr sz="20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guidance</a:t>
            </a:r>
            <a:r>
              <a:rPr sz="2000" spc="-10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  </a:t>
            </a:r>
            <a: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career  </a:t>
            </a:r>
            <a:r>
              <a:rPr sz="20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building  </a:t>
            </a:r>
            <a:r>
              <a:rPr sz="20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apart </a:t>
            </a:r>
            <a:r>
              <a:rPr sz="20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from  placements  </a:t>
            </a:r>
            <a:r>
              <a:rPr sz="20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 </a:t>
            </a:r>
            <a:r>
              <a:rPr sz="20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campus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0200" y="533400"/>
            <a:ext cx="5904229" cy="35881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70"/>
              </a:spcBef>
            </a:pPr>
            <a:r>
              <a:rPr sz="2400" spc="-10" dirty="0">
                <a:latin typeface="Arial" pitchFamily="34" charset="0"/>
                <a:cs typeface="Arial" pitchFamily="34" charset="0"/>
              </a:rPr>
              <a:t>Programmes </a:t>
            </a:r>
            <a:r>
              <a:rPr sz="2400" spc="-25" dirty="0">
                <a:latin typeface="Arial" pitchFamily="34" charset="0"/>
                <a:cs typeface="Arial" pitchFamily="34" charset="0"/>
              </a:rPr>
              <a:t>for</a:t>
            </a:r>
            <a:r>
              <a:rPr sz="2400" spc="-14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Advanced  </a:t>
            </a:r>
            <a:r>
              <a:rPr sz="2400" spc="-15" dirty="0">
                <a:latin typeface="Arial" pitchFamily="34" charset="0"/>
                <a:cs typeface="Arial" pitchFamily="34" charset="0"/>
              </a:rPr>
              <a:t>Learners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6413" y="4247953"/>
            <a:ext cx="2262387" cy="2229047"/>
          </a:xfrm>
          <a:custGeom>
            <a:avLst/>
            <a:gdLst/>
            <a:ahLst/>
            <a:cxnLst/>
            <a:rect l="l" t="t" r="r" b="b"/>
            <a:pathLst>
              <a:path w="2409825" h="2400300">
                <a:moveTo>
                  <a:pt x="1204849" y="0"/>
                </a:moveTo>
                <a:lnTo>
                  <a:pt x="1156386" y="952"/>
                </a:lnTo>
                <a:lnTo>
                  <a:pt x="1108409" y="3787"/>
                </a:lnTo>
                <a:lnTo>
                  <a:pt x="1060955" y="8467"/>
                </a:lnTo>
                <a:lnTo>
                  <a:pt x="1014059" y="14957"/>
                </a:lnTo>
                <a:lnTo>
                  <a:pt x="967756" y="23222"/>
                </a:lnTo>
                <a:lnTo>
                  <a:pt x="922084" y="33224"/>
                </a:lnTo>
                <a:lnTo>
                  <a:pt x="877078" y="44930"/>
                </a:lnTo>
                <a:lnTo>
                  <a:pt x="832773" y="58302"/>
                </a:lnTo>
                <a:lnTo>
                  <a:pt x="789207" y="73305"/>
                </a:lnTo>
                <a:lnTo>
                  <a:pt x="746414" y="89902"/>
                </a:lnTo>
                <a:lnTo>
                  <a:pt x="704432" y="108060"/>
                </a:lnTo>
                <a:lnTo>
                  <a:pt x="663295" y="127740"/>
                </a:lnTo>
                <a:lnTo>
                  <a:pt x="623040" y="148909"/>
                </a:lnTo>
                <a:lnTo>
                  <a:pt x="583703" y="171529"/>
                </a:lnTo>
                <a:lnTo>
                  <a:pt x="545320" y="195565"/>
                </a:lnTo>
                <a:lnTo>
                  <a:pt x="507926" y="220981"/>
                </a:lnTo>
                <a:lnTo>
                  <a:pt x="471559" y="247741"/>
                </a:lnTo>
                <a:lnTo>
                  <a:pt x="436253" y="275810"/>
                </a:lnTo>
                <a:lnTo>
                  <a:pt x="402045" y="305152"/>
                </a:lnTo>
                <a:lnTo>
                  <a:pt x="368970" y="335730"/>
                </a:lnTo>
                <a:lnTo>
                  <a:pt x="337065" y="367510"/>
                </a:lnTo>
                <a:lnTo>
                  <a:pt x="306366" y="400454"/>
                </a:lnTo>
                <a:lnTo>
                  <a:pt x="276908" y="434528"/>
                </a:lnTo>
                <a:lnTo>
                  <a:pt x="248728" y="469696"/>
                </a:lnTo>
                <a:lnTo>
                  <a:pt x="221861" y="505921"/>
                </a:lnTo>
                <a:lnTo>
                  <a:pt x="196344" y="543169"/>
                </a:lnTo>
                <a:lnTo>
                  <a:pt x="172213" y="581402"/>
                </a:lnTo>
                <a:lnTo>
                  <a:pt x="149503" y="620586"/>
                </a:lnTo>
                <a:lnTo>
                  <a:pt x="128251" y="660684"/>
                </a:lnTo>
                <a:lnTo>
                  <a:pt x="108492" y="701661"/>
                </a:lnTo>
                <a:lnTo>
                  <a:pt x="90262" y="743480"/>
                </a:lnTo>
                <a:lnTo>
                  <a:pt x="73598" y="786107"/>
                </a:lnTo>
                <a:lnTo>
                  <a:pt x="58535" y="829504"/>
                </a:lnTo>
                <a:lnTo>
                  <a:pt x="45110" y="873638"/>
                </a:lnTo>
                <a:lnTo>
                  <a:pt x="33357" y="918470"/>
                </a:lnTo>
                <a:lnTo>
                  <a:pt x="23315" y="963966"/>
                </a:lnTo>
                <a:lnTo>
                  <a:pt x="15017" y="1010091"/>
                </a:lnTo>
                <a:lnTo>
                  <a:pt x="8501" y="1056807"/>
                </a:lnTo>
                <a:lnTo>
                  <a:pt x="3802" y="1104079"/>
                </a:lnTo>
                <a:lnTo>
                  <a:pt x="956" y="1151872"/>
                </a:lnTo>
                <a:lnTo>
                  <a:pt x="0" y="1200150"/>
                </a:lnTo>
                <a:lnTo>
                  <a:pt x="956" y="1248414"/>
                </a:lnTo>
                <a:lnTo>
                  <a:pt x="3802" y="1296196"/>
                </a:lnTo>
                <a:lnTo>
                  <a:pt x="8501" y="1343458"/>
                </a:lnTo>
                <a:lnTo>
                  <a:pt x="15017" y="1390164"/>
                </a:lnTo>
                <a:lnTo>
                  <a:pt x="23315" y="1436280"/>
                </a:lnTo>
                <a:lnTo>
                  <a:pt x="33357" y="1481768"/>
                </a:lnTo>
                <a:lnTo>
                  <a:pt x="45110" y="1526594"/>
                </a:lnTo>
                <a:lnTo>
                  <a:pt x="58535" y="1570721"/>
                </a:lnTo>
                <a:lnTo>
                  <a:pt x="73598" y="1614113"/>
                </a:lnTo>
                <a:lnTo>
                  <a:pt x="90262" y="1656735"/>
                </a:lnTo>
                <a:lnTo>
                  <a:pt x="108492" y="1698550"/>
                </a:lnTo>
                <a:lnTo>
                  <a:pt x="128251" y="1739524"/>
                </a:lnTo>
                <a:lnTo>
                  <a:pt x="149503" y="1779619"/>
                </a:lnTo>
                <a:lnTo>
                  <a:pt x="172213" y="1818801"/>
                </a:lnTo>
                <a:lnTo>
                  <a:pt x="196344" y="1857033"/>
                </a:lnTo>
                <a:lnTo>
                  <a:pt x="221861" y="1894279"/>
                </a:lnTo>
                <a:lnTo>
                  <a:pt x="248728" y="1930503"/>
                </a:lnTo>
                <a:lnTo>
                  <a:pt x="276908" y="1965671"/>
                </a:lnTo>
                <a:lnTo>
                  <a:pt x="306366" y="1999745"/>
                </a:lnTo>
                <a:lnTo>
                  <a:pt x="337065" y="2032691"/>
                </a:lnTo>
                <a:lnTo>
                  <a:pt x="368970" y="2064471"/>
                </a:lnTo>
                <a:lnTo>
                  <a:pt x="402045" y="2095051"/>
                </a:lnTo>
                <a:lnTo>
                  <a:pt x="436253" y="2124394"/>
                </a:lnTo>
                <a:lnTo>
                  <a:pt x="471559" y="2152464"/>
                </a:lnTo>
                <a:lnTo>
                  <a:pt x="507926" y="2179227"/>
                </a:lnTo>
                <a:lnTo>
                  <a:pt x="545320" y="2204645"/>
                </a:lnTo>
                <a:lnTo>
                  <a:pt x="583703" y="2228683"/>
                </a:lnTo>
                <a:lnTo>
                  <a:pt x="623040" y="2251305"/>
                </a:lnTo>
                <a:lnTo>
                  <a:pt x="663295" y="2272476"/>
                </a:lnTo>
                <a:lnTo>
                  <a:pt x="704432" y="2292159"/>
                </a:lnTo>
                <a:lnTo>
                  <a:pt x="746414" y="2310319"/>
                </a:lnTo>
                <a:lnTo>
                  <a:pt x="789207" y="2326919"/>
                </a:lnTo>
                <a:lnTo>
                  <a:pt x="832773" y="2341924"/>
                </a:lnTo>
                <a:lnTo>
                  <a:pt x="877078" y="2355298"/>
                </a:lnTo>
                <a:lnTo>
                  <a:pt x="922084" y="2367005"/>
                </a:lnTo>
                <a:lnTo>
                  <a:pt x="967756" y="2377010"/>
                </a:lnTo>
                <a:lnTo>
                  <a:pt x="1014059" y="2385275"/>
                </a:lnTo>
                <a:lnTo>
                  <a:pt x="1060955" y="2391767"/>
                </a:lnTo>
                <a:lnTo>
                  <a:pt x="1108409" y="2396448"/>
                </a:lnTo>
                <a:lnTo>
                  <a:pt x="1156386" y="2399283"/>
                </a:lnTo>
                <a:lnTo>
                  <a:pt x="1204849" y="2400236"/>
                </a:lnTo>
                <a:lnTo>
                  <a:pt x="1253311" y="2399283"/>
                </a:lnTo>
                <a:lnTo>
                  <a:pt x="1301288" y="2396448"/>
                </a:lnTo>
                <a:lnTo>
                  <a:pt x="1348744" y="2391767"/>
                </a:lnTo>
                <a:lnTo>
                  <a:pt x="1395642" y="2385275"/>
                </a:lnTo>
                <a:lnTo>
                  <a:pt x="1441946" y="2377010"/>
                </a:lnTo>
                <a:lnTo>
                  <a:pt x="1487620" y="2367005"/>
                </a:lnTo>
                <a:lnTo>
                  <a:pt x="1532629" y="2355298"/>
                </a:lnTo>
                <a:lnTo>
                  <a:pt x="1576936" y="2341924"/>
                </a:lnTo>
                <a:lnTo>
                  <a:pt x="1620506" y="2326919"/>
                </a:lnTo>
                <a:lnTo>
                  <a:pt x="1663302" y="2310319"/>
                </a:lnTo>
                <a:lnTo>
                  <a:pt x="1705288" y="2292159"/>
                </a:lnTo>
                <a:lnTo>
                  <a:pt x="1746428" y="2272476"/>
                </a:lnTo>
                <a:lnTo>
                  <a:pt x="1786687" y="2251305"/>
                </a:lnTo>
                <a:lnTo>
                  <a:pt x="1826028" y="2228683"/>
                </a:lnTo>
                <a:lnTo>
                  <a:pt x="1864416" y="2204645"/>
                </a:lnTo>
                <a:lnTo>
                  <a:pt x="1901813" y="2179227"/>
                </a:lnTo>
                <a:lnTo>
                  <a:pt x="1938186" y="2152464"/>
                </a:lnTo>
                <a:lnTo>
                  <a:pt x="1973496" y="2124394"/>
                </a:lnTo>
                <a:lnTo>
                  <a:pt x="2007709" y="2095051"/>
                </a:lnTo>
                <a:lnTo>
                  <a:pt x="2040788" y="2064471"/>
                </a:lnTo>
                <a:lnTo>
                  <a:pt x="2072698" y="2032691"/>
                </a:lnTo>
                <a:lnTo>
                  <a:pt x="2103402" y="1999745"/>
                </a:lnTo>
                <a:lnTo>
                  <a:pt x="2132864" y="1965671"/>
                </a:lnTo>
                <a:lnTo>
                  <a:pt x="2161049" y="1930503"/>
                </a:lnTo>
                <a:lnTo>
                  <a:pt x="2187920" y="1894279"/>
                </a:lnTo>
                <a:lnTo>
                  <a:pt x="2213441" y="1857033"/>
                </a:lnTo>
                <a:lnTo>
                  <a:pt x="2237577" y="1818801"/>
                </a:lnTo>
                <a:lnTo>
                  <a:pt x="2260291" y="1779619"/>
                </a:lnTo>
                <a:lnTo>
                  <a:pt x="2281547" y="1739524"/>
                </a:lnTo>
                <a:lnTo>
                  <a:pt x="2301310" y="1698550"/>
                </a:lnTo>
                <a:lnTo>
                  <a:pt x="2319543" y="1656735"/>
                </a:lnTo>
                <a:lnTo>
                  <a:pt x="2336211" y="1614113"/>
                </a:lnTo>
                <a:lnTo>
                  <a:pt x="2351276" y="1570721"/>
                </a:lnTo>
                <a:lnTo>
                  <a:pt x="2364705" y="1526594"/>
                </a:lnTo>
                <a:lnTo>
                  <a:pt x="2376459" y="1481768"/>
                </a:lnTo>
                <a:lnTo>
                  <a:pt x="2386504" y="1436280"/>
                </a:lnTo>
                <a:lnTo>
                  <a:pt x="2394803" y="1390164"/>
                </a:lnTo>
                <a:lnTo>
                  <a:pt x="2401321" y="1343458"/>
                </a:lnTo>
                <a:lnTo>
                  <a:pt x="2406021" y="1296196"/>
                </a:lnTo>
                <a:lnTo>
                  <a:pt x="2408868" y="1248414"/>
                </a:lnTo>
                <a:lnTo>
                  <a:pt x="2409825" y="1200150"/>
                </a:lnTo>
                <a:lnTo>
                  <a:pt x="2408868" y="1151872"/>
                </a:lnTo>
                <a:lnTo>
                  <a:pt x="2406021" y="1104079"/>
                </a:lnTo>
                <a:lnTo>
                  <a:pt x="2401321" y="1056807"/>
                </a:lnTo>
                <a:lnTo>
                  <a:pt x="2394803" y="1010091"/>
                </a:lnTo>
                <a:lnTo>
                  <a:pt x="2386504" y="963966"/>
                </a:lnTo>
                <a:lnTo>
                  <a:pt x="2376459" y="918470"/>
                </a:lnTo>
                <a:lnTo>
                  <a:pt x="2364705" y="873638"/>
                </a:lnTo>
                <a:lnTo>
                  <a:pt x="2351276" y="829504"/>
                </a:lnTo>
                <a:lnTo>
                  <a:pt x="2336211" y="786107"/>
                </a:lnTo>
                <a:lnTo>
                  <a:pt x="2319543" y="743480"/>
                </a:lnTo>
                <a:lnTo>
                  <a:pt x="2301310" y="701661"/>
                </a:lnTo>
                <a:lnTo>
                  <a:pt x="2281547" y="660684"/>
                </a:lnTo>
                <a:lnTo>
                  <a:pt x="2260291" y="620586"/>
                </a:lnTo>
                <a:lnTo>
                  <a:pt x="2237577" y="581402"/>
                </a:lnTo>
                <a:lnTo>
                  <a:pt x="2213441" y="543169"/>
                </a:lnTo>
                <a:lnTo>
                  <a:pt x="2187920" y="505921"/>
                </a:lnTo>
                <a:lnTo>
                  <a:pt x="2161049" y="469696"/>
                </a:lnTo>
                <a:lnTo>
                  <a:pt x="2132864" y="434528"/>
                </a:lnTo>
                <a:lnTo>
                  <a:pt x="2103402" y="400454"/>
                </a:lnTo>
                <a:lnTo>
                  <a:pt x="2072698" y="367510"/>
                </a:lnTo>
                <a:lnTo>
                  <a:pt x="2040788" y="335730"/>
                </a:lnTo>
                <a:lnTo>
                  <a:pt x="2007709" y="305152"/>
                </a:lnTo>
                <a:lnTo>
                  <a:pt x="1973496" y="275810"/>
                </a:lnTo>
                <a:lnTo>
                  <a:pt x="1938186" y="247741"/>
                </a:lnTo>
                <a:lnTo>
                  <a:pt x="1901813" y="220981"/>
                </a:lnTo>
                <a:lnTo>
                  <a:pt x="1864416" y="195565"/>
                </a:lnTo>
                <a:lnTo>
                  <a:pt x="1826028" y="171529"/>
                </a:lnTo>
                <a:lnTo>
                  <a:pt x="1786687" y="148909"/>
                </a:lnTo>
                <a:lnTo>
                  <a:pt x="1746428" y="127740"/>
                </a:lnTo>
                <a:lnTo>
                  <a:pt x="1705288" y="108060"/>
                </a:lnTo>
                <a:lnTo>
                  <a:pt x="1663302" y="89902"/>
                </a:lnTo>
                <a:lnTo>
                  <a:pt x="1620506" y="73305"/>
                </a:lnTo>
                <a:lnTo>
                  <a:pt x="1576936" y="58302"/>
                </a:lnTo>
                <a:lnTo>
                  <a:pt x="1532629" y="44930"/>
                </a:lnTo>
                <a:lnTo>
                  <a:pt x="1487620" y="33224"/>
                </a:lnTo>
                <a:lnTo>
                  <a:pt x="1441946" y="23222"/>
                </a:lnTo>
                <a:lnTo>
                  <a:pt x="1395642" y="14957"/>
                </a:lnTo>
                <a:lnTo>
                  <a:pt x="1348744" y="8467"/>
                </a:lnTo>
                <a:lnTo>
                  <a:pt x="1301288" y="3787"/>
                </a:lnTo>
                <a:lnTo>
                  <a:pt x="1253311" y="952"/>
                </a:lnTo>
                <a:lnTo>
                  <a:pt x="120484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0173" y="4798372"/>
            <a:ext cx="1716910" cy="116583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8255" algn="ctr">
              <a:lnSpc>
                <a:spcPct val="91300"/>
              </a:lnSpc>
              <a:spcBef>
                <a:spcPts val="355"/>
              </a:spcBef>
            </a:pPr>
            <a:r>
              <a:rPr sz="2000" b="1" spc="-10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Improved  </a:t>
            </a:r>
            <a:r>
              <a:rPr sz="2000" b="1" spc="-75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2000" b="1" spc="-5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b="1" spc="-35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000" b="1" spc="-5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2000" b="1" spc="-25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b="1" spc="-30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000" b="1" spc="-5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000" b="1" spc="10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b="1" spc="-15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b="1" spc="-30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b="1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e  </a:t>
            </a:r>
            <a:r>
              <a:rPr sz="2000" b="1" spc="-10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IN" sz="2000" b="1" spc="-10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sz="2000" b="1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slow </a:t>
            </a:r>
            <a:r>
              <a:rPr sz="2000" b="1" spc="-10" dirty="0">
                <a:solidFill>
                  <a:srgbClr val="30859C"/>
                </a:solidFill>
                <a:latin typeface="Arial" pitchFamily="34" charset="0"/>
                <a:cs typeface="Arial" pitchFamily="34" charset="0"/>
              </a:rPr>
              <a:t>learners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000" y="2667001"/>
            <a:ext cx="2568807" cy="1967222"/>
            <a:chOff x="773112" y="2230501"/>
            <a:chExt cx="2736215" cy="2118360"/>
          </a:xfrm>
        </p:grpSpPr>
        <p:sp>
          <p:nvSpPr>
            <p:cNvPr id="5" name="object 5"/>
            <p:cNvSpPr/>
            <p:nvPr/>
          </p:nvSpPr>
          <p:spPr>
            <a:xfrm>
              <a:off x="1803400" y="2984246"/>
              <a:ext cx="1705610" cy="1364615"/>
            </a:xfrm>
            <a:custGeom>
              <a:avLst/>
              <a:gdLst/>
              <a:ahLst/>
              <a:cxnLst/>
              <a:rect l="l" t="t" r="r" b="b"/>
              <a:pathLst>
                <a:path w="1705610" h="1364614">
                  <a:moveTo>
                    <a:pt x="236219" y="0"/>
                  </a:moveTo>
                  <a:lnTo>
                    <a:pt x="0" y="337312"/>
                  </a:lnTo>
                  <a:lnTo>
                    <a:pt x="1306322" y="1252092"/>
                  </a:lnTo>
                  <a:lnTo>
                    <a:pt x="1227582" y="1364487"/>
                  </a:lnTo>
                  <a:lnTo>
                    <a:pt x="1705610" y="1280159"/>
                  </a:lnTo>
                  <a:lnTo>
                    <a:pt x="1621282" y="802258"/>
                  </a:lnTo>
                  <a:lnTo>
                    <a:pt x="1542541" y="914653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5812" y="2243201"/>
              <a:ext cx="2286635" cy="1828800"/>
            </a:xfrm>
            <a:custGeom>
              <a:avLst/>
              <a:gdLst/>
              <a:ahLst/>
              <a:cxnLst/>
              <a:rect l="l" t="t" r="r" b="b"/>
              <a:pathLst>
                <a:path w="2286635" h="1828800">
                  <a:moveTo>
                    <a:pt x="2103183" y="0"/>
                  </a:moveTo>
                  <a:lnTo>
                    <a:pt x="182880" y="0"/>
                  </a:lnTo>
                  <a:lnTo>
                    <a:pt x="134262" y="6526"/>
                  </a:lnTo>
                  <a:lnTo>
                    <a:pt x="90576" y="24948"/>
                  </a:lnTo>
                  <a:lnTo>
                    <a:pt x="53563" y="53530"/>
                  </a:lnTo>
                  <a:lnTo>
                    <a:pt x="24968" y="90536"/>
                  </a:lnTo>
                  <a:lnTo>
                    <a:pt x="6532" y="134231"/>
                  </a:lnTo>
                  <a:lnTo>
                    <a:pt x="0" y="182879"/>
                  </a:lnTo>
                  <a:lnTo>
                    <a:pt x="0" y="1645920"/>
                  </a:lnTo>
                  <a:lnTo>
                    <a:pt x="6532" y="1694514"/>
                  </a:lnTo>
                  <a:lnTo>
                    <a:pt x="24968" y="1738173"/>
                  </a:lnTo>
                  <a:lnTo>
                    <a:pt x="53563" y="1775158"/>
                  </a:lnTo>
                  <a:lnTo>
                    <a:pt x="90576" y="1803729"/>
                  </a:lnTo>
                  <a:lnTo>
                    <a:pt x="134262" y="1822147"/>
                  </a:lnTo>
                  <a:lnTo>
                    <a:pt x="182880" y="1828673"/>
                  </a:lnTo>
                  <a:lnTo>
                    <a:pt x="2103183" y="1828673"/>
                  </a:lnTo>
                  <a:lnTo>
                    <a:pt x="2151787" y="1822147"/>
                  </a:lnTo>
                  <a:lnTo>
                    <a:pt x="2195470" y="1803729"/>
                  </a:lnTo>
                  <a:lnTo>
                    <a:pt x="2232485" y="1775158"/>
                  </a:lnTo>
                  <a:lnTo>
                    <a:pt x="2261086" y="1738173"/>
                  </a:lnTo>
                  <a:lnTo>
                    <a:pt x="2279528" y="1694514"/>
                  </a:lnTo>
                  <a:lnTo>
                    <a:pt x="2286063" y="1645920"/>
                  </a:lnTo>
                  <a:lnTo>
                    <a:pt x="2286063" y="182879"/>
                  </a:lnTo>
                  <a:lnTo>
                    <a:pt x="2279528" y="134231"/>
                  </a:lnTo>
                  <a:lnTo>
                    <a:pt x="2261086" y="90536"/>
                  </a:lnTo>
                  <a:lnTo>
                    <a:pt x="2232485" y="53530"/>
                  </a:lnTo>
                  <a:lnTo>
                    <a:pt x="2195470" y="24948"/>
                  </a:lnTo>
                  <a:lnTo>
                    <a:pt x="2151787" y="6526"/>
                  </a:lnTo>
                  <a:lnTo>
                    <a:pt x="210318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5812" y="2243201"/>
              <a:ext cx="2286635" cy="1828800"/>
            </a:xfrm>
            <a:custGeom>
              <a:avLst/>
              <a:gdLst/>
              <a:ahLst/>
              <a:cxnLst/>
              <a:rect l="l" t="t" r="r" b="b"/>
              <a:pathLst>
                <a:path w="2286635" h="1828800">
                  <a:moveTo>
                    <a:pt x="0" y="182879"/>
                  </a:moveTo>
                  <a:lnTo>
                    <a:pt x="6532" y="134231"/>
                  </a:lnTo>
                  <a:lnTo>
                    <a:pt x="24968" y="90536"/>
                  </a:lnTo>
                  <a:lnTo>
                    <a:pt x="53563" y="53530"/>
                  </a:lnTo>
                  <a:lnTo>
                    <a:pt x="90576" y="24948"/>
                  </a:lnTo>
                  <a:lnTo>
                    <a:pt x="134262" y="6526"/>
                  </a:lnTo>
                  <a:lnTo>
                    <a:pt x="182880" y="0"/>
                  </a:lnTo>
                  <a:lnTo>
                    <a:pt x="2103183" y="0"/>
                  </a:lnTo>
                  <a:lnTo>
                    <a:pt x="2151787" y="6526"/>
                  </a:lnTo>
                  <a:lnTo>
                    <a:pt x="2195470" y="24948"/>
                  </a:lnTo>
                  <a:lnTo>
                    <a:pt x="2232485" y="53530"/>
                  </a:lnTo>
                  <a:lnTo>
                    <a:pt x="2261086" y="90536"/>
                  </a:lnTo>
                  <a:lnTo>
                    <a:pt x="2279528" y="134231"/>
                  </a:lnTo>
                  <a:lnTo>
                    <a:pt x="2286063" y="182879"/>
                  </a:lnTo>
                  <a:lnTo>
                    <a:pt x="2286063" y="1645920"/>
                  </a:lnTo>
                  <a:lnTo>
                    <a:pt x="2279528" y="1694514"/>
                  </a:lnTo>
                  <a:lnTo>
                    <a:pt x="2261086" y="1738173"/>
                  </a:lnTo>
                  <a:lnTo>
                    <a:pt x="2232485" y="1775158"/>
                  </a:lnTo>
                  <a:lnTo>
                    <a:pt x="2195470" y="1803729"/>
                  </a:lnTo>
                  <a:lnTo>
                    <a:pt x="2151787" y="1822147"/>
                  </a:lnTo>
                  <a:lnTo>
                    <a:pt x="2103183" y="1828673"/>
                  </a:lnTo>
                  <a:lnTo>
                    <a:pt x="182880" y="1828673"/>
                  </a:lnTo>
                  <a:lnTo>
                    <a:pt x="134262" y="1822147"/>
                  </a:lnTo>
                  <a:lnTo>
                    <a:pt x="90576" y="1803729"/>
                  </a:lnTo>
                  <a:lnTo>
                    <a:pt x="53563" y="1775158"/>
                  </a:lnTo>
                  <a:lnTo>
                    <a:pt x="24968" y="1738173"/>
                  </a:lnTo>
                  <a:lnTo>
                    <a:pt x="6532" y="1694514"/>
                  </a:lnTo>
                  <a:lnTo>
                    <a:pt x="0" y="1645920"/>
                  </a:lnTo>
                  <a:lnTo>
                    <a:pt x="0" y="1828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6502" y="2678047"/>
            <a:ext cx="1825410" cy="164339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ctr">
              <a:lnSpc>
                <a:spcPts val="3080"/>
              </a:lnSpc>
              <a:spcBef>
                <a:spcPts val="415"/>
              </a:spcBef>
            </a:pPr>
            <a:r>
              <a:rPr sz="2000" spc="-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ssi</a:t>
            </a:r>
            <a:r>
              <a:rPr sz="200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gn</a:t>
            </a:r>
            <a:r>
              <a:rPr sz="2000" spc="4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sz="2000" spc="4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  </a:t>
            </a:r>
            <a:r>
              <a:rPr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previous  </a:t>
            </a:r>
            <a:r>
              <a:rPr sz="200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question  </a:t>
            </a:r>
            <a:r>
              <a:rPr sz="2000" spc="-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papers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30788" y="1242162"/>
            <a:ext cx="2169984" cy="2661293"/>
            <a:chOff x="3440176" y="839850"/>
            <a:chExt cx="2311400" cy="2865755"/>
          </a:xfrm>
        </p:grpSpPr>
        <p:sp>
          <p:nvSpPr>
            <p:cNvPr id="10" name="object 10"/>
            <p:cNvSpPr/>
            <p:nvPr/>
          </p:nvSpPr>
          <p:spPr>
            <a:xfrm>
              <a:off x="4248150" y="1762125"/>
              <a:ext cx="685800" cy="1943100"/>
            </a:xfrm>
            <a:custGeom>
              <a:avLst/>
              <a:gdLst/>
              <a:ahLst/>
              <a:cxnLst/>
              <a:rect l="l" t="t" r="r" b="b"/>
              <a:pathLst>
                <a:path w="685800" h="1943100">
                  <a:moveTo>
                    <a:pt x="548639" y="0"/>
                  </a:moveTo>
                  <a:lnTo>
                    <a:pt x="137160" y="0"/>
                  </a:lnTo>
                  <a:lnTo>
                    <a:pt x="137160" y="1600200"/>
                  </a:lnTo>
                  <a:lnTo>
                    <a:pt x="0" y="1600200"/>
                  </a:lnTo>
                  <a:lnTo>
                    <a:pt x="342900" y="1943100"/>
                  </a:lnTo>
                  <a:lnTo>
                    <a:pt x="685800" y="1600200"/>
                  </a:lnTo>
                  <a:lnTo>
                    <a:pt x="548639" y="1600200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2876" y="852550"/>
              <a:ext cx="2286000" cy="1828800"/>
            </a:xfrm>
            <a:custGeom>
              <a:avLst/>
              <a:gdLst/>
              <a:ahLst/>
              <a:cxnLst/>
              <a:rect l="l" t="t" r="r" b="b"/>
              <a:pathLst>
                <a:path w="2286000" h="1828800">
                  <a:moveTo>
                    <a:pt x="2103120" y="0"/>
                  </a:moveTo>
                  <a:lnTo>
                    <a:pt x="182879" y="0"/>
                  </a:lnTo>
                  <a:lnTo>
                    <a:pt x="134231" y="6526"/>
                  </a:lnTo>
                  <a:lnTo>
                    <a:pt x="90536" y="24948"/>
                  </a:lnTo>
                  <a:lnTo>
                    <a:pt x="53530" y="53530"/>
                  </a:lnTo>
                  <a:lnTo>
                    <a:pt x="24948" y="90536"/>
                  </a:lnTo>
                  <a:lnTo>
                    <a:pt x="6526" y="134231"/>
                  </a:lnTo>
                  <a:lnTo>
                    <a:pt x="0" y="182879"/>
                  </a:lnTo>
                  <a:lnTo>
                    <a:pt x="0" y="1645920"/>
                  </a:lnTo>
                  <a:lnTo>
                    <a:pt x="6526" y="1694523"/>
                  </a:lnTo>
                  <a:lnTo>
                    <a:pt x="24948" y="1738206"/>
                  </a:lnTo>
                  <a:lnTo>
                    <a:pt x="53530" y="1775221"/>
                  </a:lnTo>
                  <a:lnTo>
                    <a:pt x="90536" y="1803823"/>
                  </a:lnTo>
                  <a:lnTo>
                    <a:pt x="134231" y="1822264"/>
                  </a:lnTo>
                  <a:lnTo>
                    <a:pt x="182879" y="1828800"/>
                  </a:lnTo>
                  <a:lnTo>
                    <a:pt x="2103120" y="1828800"/>
                  </a:lnTo>
                  <a:lnTo>
                    <a:pt x="2151723" y="1822264"/>
                  </a:lnTo>
                  <a:lnTo>
                    <a:pt x="2195406" y="1803823"/>
                  </a:lnTo>
                  <a:lnTo>
                    <a:pt x="2232421" y="1775221"/>
                  </a:lnTo>
                  <a:lnTo>
                    <a:pt x="2261023" y="1738206"/>
                  </a:lnTo>
                  <a:lnTo>
                    <a:pt x="2279464" y="1694523"/>
                  </a:lnTo>
                  <a:lnTo>
                    <a:pt x="2286000" y="1645920"/>
                  </a:lnTo>
                  <a:lnTo>
                    <a:pt x="2286000" y="182879"/>
                  </a:lnTo>
                  <a:lnTo>
                    <a:pt x="2279464" y="134231"/>
                  </a:lnTo>
                  <a:lnTo>
                    <a:pt x="2261023" y="90536"/>
                  </a:lnTo>
                  <a:lnTo>
                    <a:pt x="2232421" y="53530"/>
                  </a:lnTo>
                  <a:lnTo>
                    <a:pt x="2195406" y="24948"/>
                  </a:lnTo>
                  <a:lnTo>
                    <a:pt x="2151723" y="6526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2876" y="852550"/>
              <a:ext cx="2286000" cy="1828800"/>
            </a:xfrm>
            <a:custGeom>
              <a:avLst/>
              <a:gdLst/>
              <a:ahLst/>
              <a:cxnLst/>
              <a:rect l="l" t="t" r="r" b="b"/>
              <a:pathLst>
                <a:path w="2286000" h="1828800">
                  <a:moveTo>
                    <a:pt x="0" y="182879"/>
                  </a:moveTo>
                  <a:lnTo>
                    <a:pt x="6526" y="134231"/>
                  </a:lnTo>
                  <a:lnTo>
                    <a:pt x="24948" y="90536"/>
                  </a:lnTo>
                  <a:lnTo>
                    <a:pt x="53530" y="53530"/>
                  </a:lnTo>
                  <a:lnTo>
                    <a:pt x="90536" y="24948"/>
                  </a:lnTo>
                  <a:lnTo>
                    <a:pt x="134231" y="6526"/>
                  </a:lnTo>
                  <a:lnTo>
                    <a:pt x="182879" y="0"/>
                  </a:lnTo>
                  <a:lnTo>
                    <a:pt x="2103120" y="0"/>
                  </a:lnTo>
                  <a:lnTo>
                    <a:pt x="2151723" y="6526"/>
                  </a:lnTo>
                  <a:lnTo>
                    <a:pt x="2195406" y="24948"/>
                  </a:lnTo>
                  <a:lnTo>
                    <a:pt x="2232421" y="53530"/>
                  </a:lnTo>
                  <a:lnTo>
                    <a:pt x="2261023" y="90536"/>
                  </a:lnTo>
                  <a:lnTo>
                    <a:pt x="2279464" y="134231"/>
                  </a:lnTo>
                  <a:lnTo>
                    <a:pt x="2286000" y="182879"/>
                  </a:lnTo>
                  <a:lnTo>
                    <a:pt x="2286000" y="1645920"/>
                  </a:lnTo>
                  <a:lnTo>
                    <a:pt x="2279464" y="1694523"/>
                  </a:lnTo>
                  <a:lnTo>
                    <a:pt x="2261023" y="1738206"/>
                  </a:lnTo>
                  <a:lnTo>
                    <a:pt x="2232421" y="1775221"/>
                  </a:lnTo>
                  <a:lnTo>
                    <a:pt x="2195406" y="1803823"/>
                  </a:lnTo>
                  <a:lnTo>
                    <a:pt x="2151723" y="1822264"/>
                  </a:lnTo>
                  <a:lnTo>
                    <a:pt x="2103120" y="1828800"/>
                  </a:lnTo>
                  <a:lnTo>
                    <a:pt x="182879" y="1828800"/>
                  </a:lnTo>
                  <a:lnTo>
                    <a:pt x="134231" y="1822264"/>
                  </a:lnTo>
                  <a:lnTo>
                    <a:pt x="90536" y="1803823"/>
                  </a:lnTo>
                  <a:lnTo>
                    <a:pt x="53530" y="1775221"/>
                  </a:lnTo>
                  <a:lnTo>
                    <a:pt x="24948" y="1738206"/>
                  </a:lnTo>
                  <a:lnTo>
                    <a:pt x="6526" y="1694523"/>
                  </a:lnTo>
                  <a:lnTo>
                    <a:pt x="0" y="1645920"/>
                  </a:lnTo>
                  <a:lnTo>
                    <a:pt x="0" y="1828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02426" y="1632121"/>
            <a:ext cx="1461758" cy="9029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0" marR="5080" indent="-114300" algn="ctr">
              <a:lnSpc>
                <a:spcPct val="93300"/>
              </a:lnSpc>
              <a:spcBef>
                <a:spcPts val="345"/>
              </a:spcBef>
            </a:pPr>
            <a:r>
              <a:rPr sz="2000" b="0" spc="-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2000" b="0" spc="4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b="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000" b="0" spc="-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000" b="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b="0" spc="-3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b="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ght</a:t>
            </a:r>
            <a:r>
              <a:rPr sz="2000" b="0" spc="-3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000" b="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  </a:t>
            </a:r>
            <a:r>
              <a:rPr sz="2000" b="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Remedial  classes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55437" y="2667001"/>
            <a:ext cx="2583710" cy="1967222"/>
            <a:chOff x="5666613" y="2230501"/>
            <a:chExt cx="2752090" cy="2118360"/>
          </a:xfrm>
        </p:grpSpPr>
        <p:sp>
          <p:nvSpPr>
            <p:cNvPr id="15" name="object 15"/>
            <p:cNvSpPr/>
            <p:nvPr/>
          </p:nvSpPr>
          <p:spPr>
            <a:xfrm>
              <a:off x="5666613" y="2984246"/>
              <a:ext cx="1705610" cy="1364615"/>
            </a:xfrm>
            <a:custGeom>
              <a:avLst/>
              <a:gdLst/>
              <a:ahLst/>
              <a:cxnLst/>
              <a:rect l="l" t="t" r="r" b="b"/>
              <a:pathLst>
                <a:path w="1705609" h="1364614">
                  <a:moveTo>
                    <a:pt x="1469389" y="0"/>
                  </a:moveTo>
                  <a:lnTo>
                    <a:pt x="162940" y="914653"/>
                  </a:lnTo>
                  <a:lnTo>
                    <a:pt x="84200" y="802258"/>
                  </a:lnTo>
                  <a:lnTo>
                    <a:pt x="0" y="1280159"/>
                  </a:lnTo>
                  <a:lnTo>
                    <a:pt x="477900" y="1364487"/>
                  </a:lnTo>
                  <a:lnTo>
                    <a:pt x="399161" y="1252092"/>
                  </a:lnTo>
                  <a:lnTo>
                    <a:pt x="1705610" y="337312"/>
                  </a:lnTo>
                  <a:lnTo>
                    <a:pt x="1469389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0351" y="2243201"/>
              <a:ext cx="2295525" cy="1828800"/>
            </a:xfrm>
            <a:custGeom>
              <a:avLst/>
              <a:gdLst/>
              <a:ahLst/>
              <a:cxnLst/>
              <a:rect l="l" t="t" r="r" b="b"/>
              <a:pathLst>
                <a:path w="2295525" h="1828800">
                  <a:moveTo>
                    <a:pt x="2112645" y="0"/>
                  </a:moveTo>
                  <a:lnTo>
                    <a:pt x="182752" y="0"/>
                  </a:lnTo>
                  <a:lnTo>
                    <a:pt x="134158" y="6525"/>
                  </a:lnTo>
                  <a:lnTo>
                    <a:pt x="90499" y="24943"/>
                  </a:lnTo>
                  <a:lnTo>
                    <a:pt x="53514" y="53514"/>
                  </a:lnTo>
                  <a:lnTo>
                    <a:pt x="24943" y="90499"/>
                  </a:lnTo>
                  <a:lnTo>
                    <a:pt x="6525" y="134158"/>
                  </a:lnTo>
                  <a:lnTo>
                    <a:pt x="0" y="182752"/>
                  </a:lnTo>
                  <a:lnTo>
                    <a:pt x="0" y="1645920"/>
                  </a:lnTo>
                  <a:lnTo>
                    <a:pt x="6525" y="1694514"/>
                  </a:lnTo>
                  <a:lnTo>
                    <a:pt x="24943" y="1738173"/>
                  </a:lnTo>
                  <a:lnTo>
                    <a:pt x="53514" y="1775158"/>
                  </a:lnTo>
                  <a:lnTo>
                    <a:pt x="90499" y="1803729"/>
                  </a:lnTo>
                  <a:lnTo>
                    <a:pt x="134158" y="1822147"/>
                  </a:lnTo>
                  <a:lnTo>
                    <a:pt x="182752" y="1828673"/>
                  </a:lnTo>
                  <a:lnTo>
                    <a:pt x="2112645" y="1828673"/>
                  </a:lnTo>
                  <a:lnTo>
                    <a:pt x="2161248" y="1822147"/>
                  </a:lnTo>
                  <a:lnTo>
                    <a:pt x="2204931" y="1803729"/>
                  </a:lnTo>
                  <a:lnTo>
                    <a:pt x="2241946" y="1775158"/>
                  </a:lnTo>
                  <a:lnTo>
                    <a:pt x="2270548" y="1738173"/>
                  </a:lnTo>
                  <a:lnTo>
                    <a:pt x="2288989" y="1694514"/>
                  </a:lnTo>
                  <a:lnTo>
                    <a:pt x="2295525" y="1645920"/>
                  </a:lnTo>
                  <a:lnTo>
                    <a:pt x="2295525" y="182752"/>
                  </a:lnTo>
                  <a:lnTo>
                    <a:pt x="2288989" y="134158"/>
                  </a:lnTo>
                  <a:lnTo>
                    <a:pt x="2270548" y="90499"/>
                  </a:lnTo>
                  <a:lnTo>
                    <a:pt x="2241946" y="53514"/>
                  </a:lnTo>
                  <a:lnTo>
                    <a:pt x="2204931" y="24943"/>
                  </a:lnTo>
                  <a:lnTo>
                    <a:pt x="2161248" y="6525"/>
                  </a:lnTo>
                  <a:lnTo>
                    <a:pt x="211264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10351" y="2243201"/>
              <a:ext cx="2295525" cy="1828800"/>
            </a:xfrm>
            <a:custGeom>
              <a:avLst/>
              <a:gdLst/>
              <a:ahLst/>
              <a:cxnLst/>
              <a:rect l="l" t="t" r="r" b="b"/>
              <a:pathLst>
                <a:path w="2295525" h="1828800">
                  <a:moveTo>
                    <a:pt x="0" y="182752"/>
                  </a:moveTo>
                  <a:lnTo>
                    <a:pt x="6525" y="134158"/>
                  </a:lnTo>
                  <a:lnTo>
                    <a:pt x="24943" y="90499"/>
                  </a:lnTo>
                  <a:lnTo>
                    <a:pt x="53514" y="53514"/>
                  </a:lnTo>
                  <a:lnTo>
                    <a:pt x="90499" y="24943"/>
                  </a:lnTo>
                  <a:lnTo>
                    <a:pt x="134158" y="6525"/>
                  </a:lnTo>
                  <a:lnTo>
                    <a:pt x="182752" y="0"/>
                  </a:lnTo>
                  <a:lnTo>
                    <a:pt x="2112645" y="0"/>
                  </a:lnTo>
                  <a:lnTo>
                    <a:pt x="2161248" y="6525"/>
                  </a:lnTo>
                  <a:lnTo>
                    <a:pt x="2204931" y="24943"/>
                  </a:lnTo>
                  <a:lnTo>
                    <a:pt x="2241946" y="53514"/>
                  </a:lnTo>
                  <a:lnTo>
                    <a:pt x="2270548" y="90499"/>
                  </a:lnTo>
                  <a:lnTo>
                    <a:pt x="2288989" y="134158"/>
                  </a:lnTo>
                  <a:lnTo>
                    <a:pt x="2295525" y="182752"/>
                  </a:lnTo>
                  <a:lnTo>
                    <a:pt x="2295525" y="1645920"/>
                  </a:lnTo>
                  <a:lnTo>
                    <a:pt x="2288989" y="1694514"/>
                  </a:lnTo>
                  <a:lnTo>
                    <a:pt x="2270548" y="1738173"/>
                  </a:lnTo>
                  <a:lnTo>
                    <a:pt x="2241946" y="1775158"/>
                  </a:lnTo>
                  <a:lnTo>
                    <a:pt x="2204931" y="1803729"/>
                  </a:lnTo>
                  <a:lnTo>
                    <a:pt x="2161248" y="1822147"/>
                  </a:lnTo>
                  <a:lnTo>
                    <a:pt x="2112645" y="1828673"/>
                  </a:lnTo>
                  <a:lnTo>
                    <a:pt x="182752" y="1828673"/>
                  </a:lnTo>
                  <a:lnTo>
                    <a:pt x="134158" y="1822147"/>
                  </a:lnTo>
                  <a:lnTo>
                    <a:pt x="90499" y="1803729"/>
                  </a:lnTo>
                  <a:lnTo>
                    <a:pt x="53514" y="1775158"/>
                  </a:lnTo>
                  <a:lnTo>
                    <a:pt x="24943" y="1738173"/>
                  </a:lnTo>
                  <a:lnTo>
                    <a:pt x="6525" y="1694514"/>
                  </a:lnTo>
                  <a:lnTo>
                    <a:pt x="0" y="1645920"/>
                  </a:lnTo>
                  <a:lnTo>
                    <a:pt x="0" y="18275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26268" y="3080477"/>
            <a:ext cx="1478450" cy="84830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85725" algn="ctr">
              <a:lnSpc>
                <a:spcPts val="3080"/>
              </a:lnSpc>
              <a:spcBef>
                <a:spcPts val="415"/>
              </a:spcBef>
            </a:pPr>
            <a:r>
              <a:rPr sz="200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Individual  </a:t>
            </a:r>
            <a:r>
              <a:rPr sz="2000" spc="3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spc="4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uns</a:t>
            </a:r>
            <a:r>
              <a:rPr sz="2000" spc="-2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lin</a:t>
            </a:r>
            <a:r>
              <a:rPr sz="2000" spc="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8400" y="533400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spc="-10" dirty="0">
                <a:latin typeface="Arial" pitchFamily="34" charset="0"/>
                <a:cs typeface="Arial" pitchFamily="34" charset="0"/>
              </a:rPr>
              <a:t>Programmes </a:t>
            </a:r>
            <a:r>
              <a:rPr lang="en-IN" sz="2400" b="1" spc="-25" dirty="0">
                <a:latin typeface="Arial" pitchFamily="34" charset="0"/>
                <a:cs typeface="Arial" pitchFamily="34" charset="0"/>
              </a:rPr>
              <a:t>for</a:t>
            </a:r>
            <a:r>
              <a:rPr lang="en-IN" sz="2400" b="1" spc="-145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spc="-5" dirty="0">
                <a:latin typeface="Arial" pitchFamily="34" charset="0"/>
                <a:cs typeface="Arial" pitchFamily="34" charset="0"/>
              </a:rPr>
              <a:t>Slow </a:t>
            </a:r>
            <a:r>
              <a:rPr lang="en-IN" sz="2400" b="1" spc="-15" dirty="0">
                <a:latin typeface="Arial" pitchFamily="34" charset="0"/>
                <a:cs typeface="Arial" pitchFamily="34" charset="0"/>
              </a:rPr>
              <a:t>Learners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E565-5732-4D3D-B635-ADCFE0EBEC45}" type="slidenum">
              <a:rPr lang="en-IN" smtClean="0"/>
              <a:pPr>
                <a:defRPr/>
              </a:pPr>
              <a:t>36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11560" y="1124744"/>
            <a:ext cx="8280920" cy="49859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Pushpa Ranga Swamy Ayyenger Memorial Prize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Sri P.V.V. Seshagiri memorial Medal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Prof. J. Venkateswarlu Shastiabdipurthi Gold Medal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Smt. &amp; Sri Veleti (Achanta) Padmavathi Devi Memorial Prize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Tallapragada Prakasa Rayudu Memorial Prize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K.G.R. Gold Medal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Prof. B.G.S. Rao Memorial Prize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9792" y="548680"/>
            <a:ext cx="3168352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ln w="0"/>
                <a:latin typeface="Arial" pitchFamily="34" charset="0"/>
                <a:cs typeface="Arial" pitchFamily="34" charset="0"/>
              </a:rPr>
              <a:t>PRIZES</a:t>
            </a:r>
            <a:r>
              <a:rPr lang="en-IN" b="1" dirty="0">
                <a:ln w="0"/>
                <a:latin typeface="Arial" pitchFamily="34" charset="0"/>
                <a:cs typeface="Arial" pitchFamily="34" charset="0"/>
              </a:rPr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03795"/>
            <a:ext cx="7524669" cy="474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71800" y="69269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/>
              <a:t>Overall CO attainment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574" y="1196749"/>
          <a:ext cx="7848875" cy="5256587"/>
        </p:xfrm>
        <a:graphic>
          <a:graphicData uri="http://schemas.openxmlformats.org/drawingml/2006/table">
            <a:tbl>
              <a:tblPr/>
              <a:tblGrid>
                <a:gridCol w="2219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2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2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2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48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48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48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043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4115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  <a:t>PO Attainment of Programme</a:t>
                      </a:r>
                      <a:br>
                        <a:rPr lang="en-IN" sz="600" b="1" i="0" u="none" strike="noStrike" dirty="0">
                          <a:solidFill>
                            <a:srgbClr val="CC0099"/>
                          </a:solidFill>
                          <a:latin typeface="Arial"/>
                        </a:rPr>
                      </a:br>
                      <a:endParaRPr lang="en-IN" sz="600" b="1" i="0" u="none" strike="noStrike" dirty="0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1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Academic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4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2020-2022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1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the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: M.Sc., BOTANY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CC0099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Name of the Method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4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800" b="1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800" b="1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800" b="1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800" b="1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405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400" b="1" i="0" u="none" strike="noStrike">
                          <a:solidFill>
                            <a:srgbClr val="E36C09"/>
                          </a:solidFill>
                          <a:latin typeface="Arial"/>
                        </a:rPr>
                        <a:t>PO Attainment Levels ( 0 to 3) (May be decimal)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BIOLOGY AND DIVERSITY OF ALGAE AND BRYOPHYTES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BIOLOGY AND DIVERSITY OF VIRUSES BACTERIA AND FUNGI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CELL BIOLOGY OF PLANTS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 gridSpan="4"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9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19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19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260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ETHNOBOATNY,MEDICINAL AND AROMATIC PLANTS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695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BIOLOGY AND DIVERSITY OF ALGAE BRYOPHYTES FUNGI BACTERIA AND VIRUSES-PRACTICAL-PR-117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5942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CELL BIOLOGY,ETHNOBOTANY,MEDICINAL AND AROMATIC PLANTS- PRACTICAL -PR-A970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MOLECULAR BIOLOGY OF PLANTS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BIOLOGY AND DIVERSITY OF PTERIDOPHYTES AND GYMNOSPERMS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CELL,TISSUE &amp; ORGAN CULTURE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GENETICS AND MOLECULAR BIOLOGY OF PLANTS-PRACTICAL-PR-119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3622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BIOLOGY AND DIVERSITY OF PTERIDOPHYTES AND GYMNOSPERMS PLANT CELL, TISSUE AND ORGAN CULTURE- PRACTICAL- PR-120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TAXONOMY OF ANGIOSPERMS AND PLANT RESOURCES UTILIZATION AND CONSERVATION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DEVELOPMENT AND PLANT REPRODUCTION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ECOLOGY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PHYSIOLOGY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0783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TAXONOMY OF ANGIOSPERMS AND PLANT RESOURCES UTILIZATION AND CONSERVATION AND PLANT DEVELOPMENT AND PLANT REPRODUCTION-PRACTICAL-(PR-A320)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ECOLOGY AND PLANT PHYSIOLOGY -PRACTICAL- PR-A321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GENETIC ENGINEERING OF PLANTS AND MICROBES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EVOLUATION AND PLANT BREEDING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072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PATHOLOGY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CROP PHYSIOLOGY AND BIOTECHNOLOGY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GENETIC ENGEENIRING OF PLANT AND MICROBES AND PLANT BREEDING -PRACTICAL-(PR-A472)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PATHOLOGY AND CROP PHYSIOLOGY AND BIOTECHNOLOGY- PRACTICAL-(PR-A473)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713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 Attainment Level </a:t>
                      </a:r>
                      <a:b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IN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(Average PO Attainment of Program)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" name="Shape 3">
            <a:extLst>
              <a:ext uri="{FF2B5EF4-FFF2-40B4-BE49-F238E27FC236}">
                <a16:creationId xmlns:a16="http://schemas.microsoft.com/office/drawing/2014/main" xmlns="" id="{F2F82486-0E2F-4461-844B-3067A0D8E4EB}"/>
              </a:ext>
            </a:extLst>
          </p:cNvPr>
          <p:cNvSpPr txBox="1"/>
          <p:nvPr/>
        </p:nvSpPr>
        <p:spPr>
          <a:xfrm>
            <a:off x="5543550" y="1365250"/>
            <a:ext cx="571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E8B0A5B-E154-388B-C064-796B71E48414}"/>
              </a:ext>
            </a:extLst>
          </p:cNvPr>
          <p:cNvGraphicFramePr/>
          <p:nvPr/>
        </p:nvGraphicFramePr>
        <p:xfrm>
          <a:off x="4788024" y="1484784"/>
          <a:ext cx="33843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87624" y="54868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latin typeface="Arial" pitchFamily="34" charset="0"/>
                <a:cs typeface="Arial" pitchFamily="34" charset="0"/>
              </a:rPr>
              <a:t>PO Attainment of Programme : 2020 - 2022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576" y="1196761"/>
          <a:ext cx="7344809" cy="5184567"/>
        </p:xfrm>
        <a:graphic>
          <a:graphicData uri="http://schemas.openxmlformats.org/drawingml/2006/table">
            <a:tbl>
              <a:tblPr/>
              <a:tblGrid>
                <a:gridCol w="2045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37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3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37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22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22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22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2632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375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CC0099"/>
                          </a:solidFill>
                          <a:latin typeface="Arial"/>
                        </a:rPr>
                        <a:t>PO Attainment of Programme</a:t>
                      </a:r>
                      <a:br>
                        <a:rPr lang="en-IN" sz="500" b="1" i="0" u="none" strike="noStrike">
                          <a:solidFill>
                            <a:srgbClr val="CC0099"/>
                          </a:solidFill>
                          <a:latin typeface="Arial"/>
                        </a:rPr>
                      </a:br>
                      <a:endParaRPr lang="en-IN" sz="500" b="1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28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Academic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2021-2023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28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the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: M.Sc., BOTANY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CC0099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Name of the Method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1" i="0" u="none" strike="noStrike">
                          <a:solidFill>
                            <a:srgbClr val="7030A0"/>
                          </a:solidFill>
                          <a:latin typeface="Arial"/>
                        </a:rPr>
                        <a:t>PO5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500" b="1" i="0" u="none" strike="noStrike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500" b="1" i="0" u="none" strike="noStrike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500" b="1" i="0" u="none" strike="noStrike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500" b="1" i="0" u="none" strike="noStrike">
                        <a:solidFill>
                          <a:srgbClr val="7030A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6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N" sz="500" b="1" i="0" u="none" strike="noStrike">
                          <a:solidFill>
                            <a:srgbClr val="E36C09"/>
                          </a:solidFill>
                          <a:latin typeface="Arial"/>
                        </a:rPr>
                        <a:t>PO Attainment Levels ( 0 to 3) (May be decimal)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BIOLOGY AND DIVERSITY OF ALGAE AND BRYOPHYTES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 gridSpan="4"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7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17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17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BIOLOGY AND DIVERSITY OF VIRUSES BACTERIA AND FUNGI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CELL BIOLOGY OF PLANTS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ETHNOBOTANY MEDICINAL AND AROMATIC PLANTS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6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BIOLOGY AND DIVERSITY OF ALGAE BRYOPHYTES FUNGI BACTERIA AND VIRUSES-PRACTICAL-PR-117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0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CELL BIOLOGY,ETHNOBOTANY,MEDICINAL AND AROMATIC PLANTS- PRACTICAL -PR-A970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MOLECULAR BIOLOGY OF PLANTS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352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BIOLOGY AND DIVERSITY OF PTERIDOPHYTES AND GYMNOSPERMS 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40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CELL,TISSUE &amp; ORGAN CULTURE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6508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GENETICS AND MOLECULAR BIOLOGY OF PLANTS-PRACTICAL-PR-119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BIOLOGY AND DIVERSITY OF PTERIDOPHYTES AND GYMNOSPERMS PLANT CELL, TISSUE AND ORGAN CULTURE- PRACTICAL- PR-120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4077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TAXONOMY OF ANGIOSPERMS AND PLANT RESOURCES UTILIZATION AND CONSERVATION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DEVELOPMENT AND PLANT REPRODUCTION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3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ECOLOGY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1097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PHYSIOLOGY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04802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TAXONOMY OF ANGIOSPERMS AND PLANT RESOURCES UTILIZATION AND CONSERVATION AND PLANT DEVELOPMENT AND PLANT REPRODUCTION-PRACTICAL-(PR-A320)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2402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ECOLOGY AND PLANT PHYSIOLOGY -PRACTICAL- PR-A321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646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GENETIC ENGINEERING OF PLANTS AND MICROBES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1373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EVOLUATION AND PLANT BREEDING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22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PATHOLOGY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13528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CROP PHYSIOLOGY AND BIOTECHNOLOGY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6508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GENETIC ENGEENIRING OF PLANT AND MICROBES AND PLANT BREEDING -PRACTICAL-(PR-A472)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6508">
                <a:tc>
                  <a:txBody>
                    <a:bodyPr/>
                    <a:lstStyle/>
                    <a:p>
                      <a:pPr algn="l" fontAlgn="ctr"/>
                      <a:r>
                        <a:rPr lang="en-IN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PLANT PATHOLOGY AND CROP PHYSIOLOGY AND BIOTECHNOLOGY- PRACTICAL-(PR-A473)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 Attainment Level </a:t>
                      </a:r>
                      <a:b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IN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(Average PO Attainment of Program)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3" name="Shape 3">
            <a:extLst>
              <a:ext uri="{FF2B5EF4-FFF2-40B4-BE49-F238E27FC236}">
                <a16:creationId xmlns:a16="http://schemas.microsoft.com/office/drawing/2014/main" xmlns="" id="{F2F82486-0E2F-4461-844B-3067A0D8E4EB}"/>
              </a:ext>
            </a:extLst>
          </p:cNvPr>
          <p:cNvSpPr txBox="1"/>
          <p:nvPr/>
        </p:nvSpPr>
        <p:spPr>
          <a:xfrm>
            <a:off x="5543550" y="1365250"/>
            <a:ext cx="571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E8B0A5B-E154-388B-C064-796B71E48414}"/>
              </a:ext>
            </a:extLst>
          </p:cNvPr>
          <p:cNvGraphicFramePr/>
          <p:nvPr/>
        </p:nvGraphicFramePr>
        <p:xfrm>
          <a:off x="4427984" y="1556792"/>
          <a:ext cx="36004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62068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Arial" pitchFamily="34" charset="0"/>
                <a:cs typeface="Arial" pitchFamily="34" charset="0"/>
              </a:rPr>
              <a:t>PO Attainment of Programme : 2021 - 2023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11560" y="116632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DEPARTMENT PROFILE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539552" y="620688"/>
            <a:ext cx="7992887" cy="597666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The department was established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in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1946</a:t>
            </a: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Cytogenetics has been one of the thrust areas in the research activities of the Department and identified as one of the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pioneer centers in Cytogenetics </a:t>
            </a:r>
            <a:r>
              <a:rPr lang="en-US" sz="2400" dirty="0">
                <a:solidFill>
                  <a:srgbClr val="0066FF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DRS(1972-1986)--DSA(1986-2012 and CAS SAP- Phase-I In Botany.(2012-2017).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UGC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has also recognized this Department and extended financial support of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Rs.45.0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lakhs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under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COSIST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(</a:t>
            </a:r>
            <a:r>
              <a:rPr lang="en-IN" sz="2400" dirty="0">
                <a:solidFill>
                  <a:srgbClr val="FF0000"/>
                </a:solidFill>
                <a:latin typeface="Arial" charset="0"/>
                <a:cs typeface="Arial" charset="0"/>
              </a:rPr>
              <a:t>"Committee on Strengthening of Infrastructure for Science and Technology)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2DFF4-67A0-430A-9C1E-39E64A9D70CA}" type="slidenum">
              <a:rPr lang="en-IN"/>
              <a:pPr>
                <a:defRPr/>
              </a:pPr>
              <a:t>4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3"/>
          <p:cNvSpPr txBox="1">
            <a:spLocks noChangeArrowheads="1"/>
          </p:cNvSpPr>
          <p:nvPr/>
        </p:nvSpPr>
        <p:spPr bwMode="auto">
          <a:xfrm>
            <a:off x="539552" y="692696"/>
            <a:ext cx="7993856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IN" sz="2000" b="1" dirty="0">
                <a:latin typeface="Arial" pitchFamily="34" charset="0"/>
                <a:cs typeface="Arial" pitchFamily="34" charset="0"/>
              </a:rPr>
              <a:t>Placements: </a:t>
            </a:r>
          </a:p>
          <a:p>
            <a:pPr marL="1163638" lvl="1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Around 80% students got placements in Public &amp; Private sectors</a:t>
            </a:r>
            <a:endParaRPr lang="en-IN" sz="20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1828800" lvl="3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Akash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828800" lvl="3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Bashyam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28800" lvl="3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Pulsus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28800" lvl="3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Sri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Prakash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28800" lvl="3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Sri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Chaitanya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28800" lvl="3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Aditya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Junior College.</a:t>
            </a:r>
          </a:p>
          <a:p>
            <a:pPr marL="1828800" lvl="3" indent="-4572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KKR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Gowtham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IN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DC47D-8940-4B63-A0A5-01105A71FE54}" type="slidenum">
              <a:rPr lang="en-IN"/>
              <a:pPr>
                <a:defRPr/>
              </a:pPr>
              <a:t>40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611560" y="4509120"/>
            <a:ext cx="756084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IN" sz="2000" b="1" dirty="0">
                <a:latin typeface="Arial" pitchFamily="34" charset="0"/>
                <a:cs typeface="Arial" pitchFamily="34" charset="0"/>
              </a:rPr>
              <a:t>Academic Audit: </a:t>
            </a:r>
            <a:r>
              <a:rPr lang="en-IN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Every year</a:t>
            </a:r>
          </a:p>
          <a:p>
            <a:pPr marL="457200" indent="-457200">
              <a:defRPr/>
            </a:pPr>
            <a:endParaRPr lang="en-IN" sz="9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en-IN" sz="2000" b="1" dirty="0">
                <a:latin typeface="Arial" pitchFamily="34" charset="0"/>
                <a:cs typeface="Arial" pitchFamily="34" charset="0"/>
              </a:rPr>
              <a:t>Quality Audit: </a:t>
            </a:r>
          </a:p>
          <a:p>
            <a:pPr marL="808038" lvl="3" indent="-2730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IN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All the records were verified by the team of auditors through </a:t>
            </a:r>
            <a:r>
              <a:rPr lang="en-IN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IQAC</a:t>
            </a:r>
            <a:r>
              <a:rPr lang="en-IN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en-IN" sz="900" b="1" dirty="0">
              <a:latin typeface="Arial" pitchFamily="34" charset="0"/>
              <a:cs typeface="Arial" pitchFamily="34" charset="0"/>
            </a:endParaRPr>
          </a:p>
          <a:p>
            <a:pPr marL="808038" indent="-273050">
              <a:buFont typeface="Wingdings" pitchFamily="2" charset="2"/>
              <a:buChar char="Ø"/>
              <a:defRPr/>
            </a:pPr>
            <a:r>
              <a:rPr lang="en-IN" sz="2000" b="1" dirty="0">
                <a:latin typeface="Arial" pitchFamily="34" charset="0"/>
                <a:cs typeface="Arial" pitchFamily="34" charset="0"/>
              </a:rPr>
              <a:t>ISO Records: Maintained regularly </a:t>
            </a:r>
            <a:endParaRPr lang="en-IN" sz="20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393811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3888432" cy="242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WhatsApp_0.t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56992"/>
            <a:ext cx="2448272" cy="30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WhatsApp_0.tmp"/>
          <p:cNvPicPr>
            <a:picLocks noChangeAspect="1"/>
          </p:cNvPicPr>
          <p:nvPr/>
        </p:nvPicPr>
        <p:blipFill>
          <a:blip r:embed="rId5" cstate="print"/>
          <a:srcRect l="24219" t="9721" r="30469"/>
          <a:stretch>
            <a:fillRect/>
          </a:stretch>
        </p:blipFill>
        <p:spPr bwMode="auto">
          <a:xfrm>
            <a:off x="5508104" y="476672"/>
            <a:ext cx="2716982" cy="31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67933" y="324433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7159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Plantation Programmes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News item about department in AU Looks (03-04-2023)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2" descr="C:\Users\Lenovo\Desktop\Botany Department visitor photos\vcn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3581400" cy="5486400"/>
          </a:xfrm>
        </p:spPr>
      </p:pic>
      <p:pic>
        <p:nvPicPr>
          <p:cNvPr id="50180" name="Picture 3" descr="C:\Users\Lenovo\Desktop\Botany Department visitor photos\vcn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052736"/>
            <a:ext cx="4855369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C:\Users\Lenovo\Desktop\Botany Department visitor photos\vcnp4.jpg"/>
          <p:cNvPicPr>
            <a:picLocks noChangeAspect="1" noChangeArrowheads="1"/>
          </p:cNvPicPr>
          <p:nvPr/>
        </p:nvPicPr>
        <p:blipFill>
          <a:blip r:embed="rId4" cstate="print"/>
          <a:srcRect b="26323"/>
          <a:stretch>
            <a:fillRect/>
          </a:stretch>
        </p:blipFill>
        <p:spPr bwMode="auto">
          <a:xfrm>
            <a:off x="4038600" y="4419600"/>
            <a:ext cx="479702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Lenovo\Desktop\Botany Department visitor photos\green audi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611591"/>
            <a:ext cx="3600400" cy="1728192"/>
          </a:xfrm>
        </p:spPr>
      </p:pic>
      <p:pic>
        <p:nvPicPr>
          <p:cNvPr id="56323" name="Picture 2" descr="C:\Users\Lenovo\Desktop\Botany Department visitor photos\green aud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11591"/>
            <a:ext cx="3623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 descr="C:\Users\Lenovo\Desktop\Botany Department visitor photos\green audi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11791"/>
            <a:ext cx="3600400" cy="15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C:\Users\Lenovo\Desktop\Botany Department visitor photos\green audit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11791"/>
            <a:ext cx="3600400" cy="16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228600" y="6114782"/>
            <a:ext cx="876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1600" dirty="0">
                <a:latin typeface="Arial" pitchFamily="34" charset="0"/>
                <a:cs typeface="Arial" pitchFamily="34" charset="0"/>
              </a:rPr>
              <a:t>Nature Science Foundation, Tamil Nadu team visit to AU campus for green audit (15-10-2022)</a:t>
            </a:r>
          </a:p>
        </p:txBody>
      </p:sp>
      <p:pic>
        <p:nvPicPr>
          <p:cNvPr id="7" name="Picture 5" descr="C:\Users\Lenovo\Desktop\Botany Department visitor photos\General publ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99592" y="739383"/>
            <a:ext cx="3600400" cy="1728192"/>
          </a:xfrm>
          <a:prstGeom prst="rect">
            <a:avLst/>
          </a:prstGeom>
        </p:spPr>
      </p:pic>
      <p:pic>
        <p:nvPicPr>
          <p:cNvPr id="8" name="Picture 5" descr="C:\Users\Lenovo\Desktop\Botany Department visitor photos\gn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6928" y="739383"/>
            <a:ext cx="3600400" cy="17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2606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BOTANY GARDEN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No phot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4" descr="No photo descript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4320480" cy="278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Rectangle 29"/>
          <p:cNvSpPr>
            <a:spLocks noChangeArrowheads="1"/>
          </p:cNvSpPr>
          <p:nvPr/>
        </p:nvSpPr>
        <p:spPr bwMode="auto">
          <a:xfrm>
            <a:off x="107504" y="3789040"/>
            <a:ext cx="3816424" cy="13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000" b="1" dirty="0">
                <a:latin typeface="Arial" pitchFamily="34" charset="0"/>
                <a:cs typeface="Arial" pitchFamily="34" charset="0"/>
              </a:rPr>
              <a:t>Andhra University</a:t>
            </a:r>
          </a:p>
          <a:p>
            <a:pPr algn="ctr">
              <a:lnSpc>
                <a:spcPct val="150000"/>
              </a:lnSpc>
            </a:pPr>
            <a:r>
              <a:rPr lang="en-I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BOTANY EXPERIMENTAL FARM</a:t>
            </a:r>
          </a:p>
          <a:p>
            <a:pPr algn="ctr">
              <a:lnSpc>
                <a:spcPct val="150000"/>
              </a:lnSpc>
            </a:pPr>
            <a:r>
              <a:rPr lang="en-IN" sz="2000" b="1" dirty="0" err="1">
                <a:latin typeface="Arial" pitchFamily="34" charset="0"/>
                <a:cs typeface="Arial" pitchFamily="34" charset="0"/>
              </a:rPr>
              <a:t>Hanumantawaka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096" y="2643188"/>
            <a:ext cx="2071688" cy="78581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4900" b="1" dirty="0">
                <a:solidFill>
                  <a:srgbClr val="0000CC"/>
                </a:solidFill>
              </a:rPr>
              <a:t>Prof. H. Y. Mohan Ram</a:t>
            </a:r>
          </a:p>
          <a:p>
            <a:pPr algn="ctr">
              <a:buNone/>
            </a:pPr>
            <a:r>
              <a:rPr lang="en-US" dirty="0"/>
              <a:t>Department of Botany, </a:t>
            </a:r>
          </a:p>
          <a:p>
            <a:pPr algn="ctr">
              <a:buNone/>
            </a:pPr>
            <a:r>
              <a:rPr lang="en-US" dirty="0"/>
              <a:t>University of Delhi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2119" r="2500"/>
          <a:stretch>
            <a:fillRect/>
          </a:stretch>
        </p:blipFill>
        <p:spPr bwMode="auto">
          <a:xfrm>
            <a:off x="841848" y="785794"/>
            <a:ext cx="1469481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987824" y="2636912"/>
            <a:ext cx="2880320" cy="857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200" b="1" dirty="0" err="1">
                <a:solidFill>
                  <a:srgbClr val="0000CC"/>
                </a:solidFill>
              </a:rPr>
              <a:t>Raju</a:t>
            </a:r>
            <a:r>
              <a:rPr lang="en-US" sz="6200" b="1" dirty="0">
                <a:solidFill>
                  <a:srgbClr val="0000CC"/>
                </a:solidFill>
              </a:rPr>
              <a:t> </a:t>
            </a:r>
            <a:r>
              <a:rPr lang="en-US" sz="6200" b="1" dirty="0" err="1">
                <a:solidFill>
                  <a:srgbClr val="0000CC"/>
                </a:solidFill>
              </a:rPr>
              <a:t>Kucherlapati</a:t>
            </a:r>
            <a:endParaRPr lang="en-US" sz="6200" b="1" dirty="0">
              <a:solidFill>
                <a:srgbClr val="0000CC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Paul C. Cabot Professor of Genetics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Professor of Medicine, Harvard Medical School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Boston, MA 02115</a:t>
            </a:r>
            <a:r>
              <a:rPr lang="en-US" sz="3200" dirty="0">
                <a:solidFill>
                  <a:srgbClr val="FF0000"/>
                </a:solidFill>
              </a:rPr>
              <a:t>, USA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493" t="1210" r="1945" b="2255"/>
          <a:stretch>
            <a:fillRect/>
          </a:stretch>
        </p:blipFill>
        <p:spPr bwMode="auto">
          <a:xfrm>
            <a:off x="3779161" y="857208"/>
            <a:ext cx="1306015" cy="164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00760" y="2564904"/>
            <a:ext cx="289172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200" b="1" dirty="0" err="1">
                <a:solidFill>
                  <a:srgbClr val="0000CC"/>
                </a:solidFill>
              </a:rPr>
              <a:t>Raju</a:t>
            </a:r>
            <a:r>
              <a:rPr lang="en-US" sz="4200" b="1" dirty="0">
                <a:solidFill>
                  <a:srgbClr val="0000CC"/>
                </a:solidFill>
              </a:rPr>
              <a:t> </a:t>
            </a:r>
            <a:r>
              <a:rPr lang="en-US" sz="4200" b="1" dirty="0" err="1">
                <a:solidFill>
                  <a:srgbClr val="0000CC"/>
                </a:solidFill>
              </a:rPr>
              <a:t>Chaganti</a:t>
            </a:r>
            <a:endParaRPr lang="en-US" sz="4200" b="1" dirty="0">
              <a:solidFill>
                <a:srgbClr val="0000CC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/>
              <a:t>Memorial Sloan-Kettering Cancer Centre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/>
              <a:t>1275 York Avenue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/>
              <a:t>New Delhi, NY 10021</a:t>
            </a:r>
            <a:r>
              <a:rPr lang="en-US" sz="2400" dirty="0">
                <a:solidFill>
                  <a:srgbClr val="FF0000"/>
                </a:solidFill>
              </a:rPr>
              <a:t>, USA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92696"/>
            <a:ext cx="1428759" cy="17100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5429240"/>
            <a:ext cx="4106198" cy="142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>
                <a:solidFill>
                  <a:srgbClr val="0000CC"/>
                </a:solidFill>
              </a:rPr>
              <a:t>Ramana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Tantravahi</a:t>
            </a:r>
            <a:r>
              <a:rPr lang="en-US" sz="2400" b="1" dirty="0">
                <a:solidFill>
                  <a:srgbClr val="0000CC"/>
                </a:solidFill>
              </a:rPr>
              <a:t>,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/>
              <a:t>Director, </a:t>
            </a:r>
            <a:r>
              <a:rPr lang="en-US" sz="1900" dirty="0" err="1"/>
              <a:t>Cytogenetics</a:t>
            </a:r>
            <a:r>
              <a:rPr lang="en-US" sz="1900" dirty="0"/>
              <a:t> Laboratory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/>
              <a:t>Dana-</a:t>
            </a:r>
            <a:r>
              <a:rPr lang="en-US" sz="1900" dirty="0" err="1"/>
              <a:t>farber</a:t>
            </a:r>
            <a:r>
              <a:rPr lang="en-US" sz="1900" dirty="0"/>
              <a:t> Cancer Institute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/>
              <a:t>Associate Professor, Department of Medicine, Harvard Medical School, Boston, ma</a:t>
            </a:r>
            <a:r>
              <a:rPr lang="en-US" sz="1900" dirty="0">
                <a:solidFill>
                  <a:srgbClr val="FF0000"/>
                </a:solidFill>
              </a:rPr>
              <a:t>, USA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123" y="3596289"/>
            <a:ext cx="1455927" cy="1632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76056" y="5517232"/>
            <a:ext cx="3143240" cy="1071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>
                <a:solidFill>
                  <a:srgbClr val="0000CC"/>
                </a:solidFill>
              </a:rPr>
              <a:t>Cherla</a:t>
            </a:r>
            <a:r>
              <a:rPr lang="en-US" sz="2000" b="1" dirty="0">
                <a:solidFill>
                  <a:srgbClr val="0000CC"/>
                </a:solidFill>
              </a:rPr>
              <a:t> B </a:t>
            </a:r>
            <a:r>
              <a:rPr lang="en-US" sz="2000" b="1" dirty="0" err="1">
                <a:solidFill>
                  <a:srgbClr val="0000CC"/>
                </a:solidFill>
              </a:rPr>
              <a:t>Sastry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/>
              <a:t>    Professor Adjunct of Forestry, University of Toronto, ED, C&amp;R Associates, </a:t>
            </a:r>
            <a:r>
              <a:rPr lang="en-US" sz="1600" dirty="0">
                <a:solidFill>
                  <a:srgbClr val="FF0000"/>
                </a:solidFill>
              </a:rPr>
              <a:t>Toronto, Canada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501008"/>
            <a:ext cx="1448040" cy="1803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683568" y="404664"/>
            <a:ext cx="7934325" cy="5400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No. of Students settled in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Civil Services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 various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academic, private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and public undertakings / Institutions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Banks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1516063"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IAS</a:t>
            </a: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 Vijaya Kumar, Dwaraka Rani, T. Chandrashaker</a:t>
            </a:r>
          </a:p>
          <a:p>
            <a:pPr marL="1516063"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IPS</a:t>
            </a: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 Ranga Rao, Aniel Kumar</a:t>
            </a:r>
          </a:p>
          <a:p>
            <a:pPr marL="1516063"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IRS</a:t>
            </a: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 Madhusudhan Reddy</a:t>
            </a:r>
          </a:p>
          <a:p>
            <a:pPr marL="1516063"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IFS</a:t>
            </a: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 Lohithayushudu, Subhakar Rao, Satish, Jyohar Babu, Bharath Kumar, Jyothi,  Néeraja, Balakrishna Reddy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683568" y="1628800"/>
            <a:ext cx="8064896" cy="388843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en-I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Plans</a:t>
            </a:r>
            <a:r>
              <a:rPr lang="en-I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en-IN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8038" lvl="5" indent="-357188">
              <a:lnSpc>
                <a:spcPct val="150000"/>
              </a:lnSpc>
              <a:spcBef>
                <a:spcPts val="0"/>
              </a:spcBef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Focus on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interdisciplinary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collaboration. </a:t>
            </a:r>
          </a:p>
          <a:p>
            <a:pPr marL="808038" lvl="5" indent="-357188" algn="just">
              <a:spcBef>
                <a:spcPts val="0"/>
              </a:spcBef>
              <a:buClr>
                <a:srgbClr val="0066FF"/>
              </a:buClr>
              <a:buNone/>
              <a:defRPr/>
            </a:pPr>
            <a:endParaRPr lang="en-US" sz="1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08038" lvl="5" indent="-357188" algn="just">
              <a:lnSpc>
                <a:spcPct val="150000"/>
              </a:lnSpc>
              <a:spcBef>
                <a:spcPts val="0"/>
              </a:spcBef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To study Plant Sciences at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molecular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level.</a:t>
            </a:r>
          </a:p>
          <a:p>
            <a:pPr marL="808038" lvl="5" indent="-357188" algn="just">
              <a:spcBef>
                <a:spcPts val="0"/>
              </a:spcBef>
              <a:buClr>
                <a:srgbClr val="0066FF"/>
              </a:buClr>
              <a:buNone/>
              <a:defRPr/>
            </a:pPr>
            <a:endParaRPr lang="en-US" sz="1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08038" lvl="5" indent="-357188" algn="just">
              <a:lnSpc>
                <a:spcPct val="150000"/>
              </a:lnSpc>
              <a:spcBef>
                <a:spcPts val="0"/>
              </a:spcBef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To encourage the research scholars and faculty to pursue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contemporary research problems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which are useful to the society.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8E7B-40A4-401F-83C7-B5932E0CB70D}" type="slidenum">
              <a:rPr lang="en-IN"/>
              <a:pPr>
                <a:defRPr/>
              </a:pPr>
              <a:t>47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553" y="2793801"/>
            <a:ext cx="3349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E4559-873E-427F-BD96-B2ECEF8E840E}" type="slidenum">
              <a:rPr lang="en-IN"/>
              <a:pPr>
                <a:defRPr/>
              </a:pPr>
              <a:t>48</a:t>
            </a:fld>
            <a:endParaRPr lang="en-IN"/>
          </a:p>
        </p:txBody>
      </p:sp>
      <p:sp>
        <p:nvSpPr>
          <p:cNvPr id="96260" name="AutoShape 11" descr="Free Clip Art Flowers in Vase | Use these free images for your websites, art…  | Free flower clipart, Flower bouquet pictures, Flower ar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9626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415" y="2360662"/>
            <a:ext cx="1650206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162" y="2282874"/>
            <a:ext cx="1650206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755576" y="87015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QUALITY POLICY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97666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66FF"/>
              </a:buClr>
              <a:buFont typeface="Wingdings 3" pitchFamily="18" charset="2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Department of Botany is committed to achieve excellence in teaching, research and consultancy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rgbClr val="0066FF"/>
              </a:buClr>
              <a:buFont typeface="Wingdings 3" pitchFamily="18" charset="2"/>
              <a:buNone/>
              <a:defRPr/>
            </a:pPr>
            <a:endParaRPr lang="en-US" sz="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imparting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focused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education,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creating world class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professionals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establishing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synergic relationships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industry and society,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developing state of art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infrastructure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well-endowed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faculty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66FF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imparting knowledge through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teamwork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incessant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efforts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66FF"/>
              </a:buClr>
              <a:buNone/>
              <a:defRPr/>
            </a:pP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13B38-CAAB-41C5-B600-8FEE579C34DB}" type="slidenum">
              <a:rPr lang="en-IN"/>
              <a:pPr>
                <a:defRPr/>
              </a:pPr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564904"/>
            <a:ext cx="83529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5" indent="-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Advanced Cytogenetic</a:t>
            </a:r>
          </a:p>
          <a:p>
            <a:pPr marL="1793875" lvl="3" indent="-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Biosystematics</a:t>
            </a:r>
          </a:p>
          <a:p>
            <a:pPr marL="1793875" lvl="3" indent="-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Applied Phycology</a:t>
            </a:r>
          </a:p>
          <a:p>
            <a:pPr marL="1793875" lvl="3" indent="-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Crop Physiology and Biotechnology</a:t>
            </a:r>
          </a:p>
          <a:p>
            <a:pPr marL="1793875" lvl="3" indent="-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Plant Pathology</a:t>
            </a:r>
          </a:p>
          <a:p>
            <a:pPr marL="1793875" lvl="3" indent="-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Agricultural Biotechnology</a:t>
            </a:r>
          </a:p>
          <a:p>
            <a:pPr marL="1793875" lvl="3" indent="-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Ethnobotany Medicinal and Aromatic Plants</a:t>
            </a:r>
            <a:endParaRPr lang="en-IN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7A9CE-D823-4E1C-B13D-44690C704074}" type="slidenum">
              <a:rPr lang="en-IN"/>
              <a:pPr>
                <a:defRPr/>
              </a:pPr>
              <a:t>6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611560" y="33265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Programmes Offered: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764704"/>
            <a:ext cx="2898486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2788" lvl="3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M.Sc.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Botany.</a:t>
            </a:r>
          </a:p>
          <a:p>
            <a:pPr marL="712788" lvl="3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 D. Botany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1987054"/>
            <a:ext cx="371015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Electives: M. Sc. Botany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-23000" contrast="21000"/>
          </a:blip>
          <a:srcRect/>
          <a:stretch>
            <a:fillRect/>
          </a:stretch>
        </p:blipFill>
        <p:spPr bwMode="auto">
          <a:xfrm>
            <a:off x="581847" y="476672"/>
            <a:ext cx="807883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Box 3"/>
          <p:cNvSpPr txBox="1">
            <a:spLocks noChangeArrowheads="1"/>
          </p:cNvSpPr>
          <p:nvPr/>
        </p:nvSpPr>
        <p:spPr bwMode="auto">
          <a:xfrm>
            <a:off x="467544" y="1196752"/>
            <a:ext cx="842493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88900">
              <a:lnSpc>
                <a:spcPct val="150000"/>
              </a:lnSpc>
              <a:buFont typeface="Wingdings" pitchFamily="2" charset="2"/>
              <a:buChar char="Ø"/>
              <a:tabLst>
                <a:tab pos="354013" algn="l"/>
                <a:tab pos="530225" algn="l"/>
              </a:tabLst>
              <a:defRPr/>
            </a:pPr>
            <a:r>
              <a:rPr lang="en-IN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Class </a:t>
            </a:r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rooms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(Projectors &amp; Black Board in Classrooms)</a:t>
            </a:r>
          </a:p>
          <a:p>
            <a:pPr marL="530225" lvl="3" indent="-354013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Laboratories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</a:t>
            </a:r>
            <a:endParaRPr lang="en-IN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30225" lvl="3" indent="-354013">
              <a:lnSpc>
                <a:spcPct val="150000"/>
              </a:lnSpc>
              <a:spcBef>
                <a:spcPts val="600"/>
              </a:spcBef>
            </a:pPr>
            <a:r>
              <a:rPr lang="en-I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All basic equipment &amp; chemicals, microscopes &amp; 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0225" lvl="3" indent="-354013">
              <a:lnSpc>
                <a:spcPct val="150000"/>
              </a:lnSpc>
              <a:spcBef>
                <a:spcPts val="600"/>
              </a:spcBef>
            </a:pP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materials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for class work purpose in Laboratories)</a:t>
            </a:r>
          </a:p>
          <a:p>
            <a:pPr marL="530225" lvl="7" indent="-354013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Seminar hall 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IN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Interactive TV)</a:t>
            </a:r>
          </a:p>
          <a:p>
            <a:pPr marL="530225" lvl="3" indent="-354013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Library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marL="530225" lvl="3" indent="-354013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Museum 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I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lvl="3"/>
            <a:endParaRPr lang="en-IN" sz="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9A4AF-4ED5-43EA-892D-DB8A12CCEE19}" type="slidenum">
              <a:rPr lang="en-IN"/>
              <a:pPr>
                <a:defRPr/>
              </a:pPr>
              <a:t>8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555776" y="404664"/>
            <a:ext cx="324036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IN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Physical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805FE-8A9F-178A-D5B9-194F3A28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pPr marL="449263" lvl="3">
              <a:lnSpc>
                <a:spcPct val="16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Herbarium</a:t>
            </a:r>
            <a:r>
              <a:rPr lang="en-IN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3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IN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en-IN" sz="3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49263" lvl="3">
              <a:lnSpc>
                <a:spcPct val="160000"/>
              </a:lnSpc>
              <a:spcBef>
                <a:spcPts val="600"/>
              </a:spcBef>
              <a:buNone/>
            </a:pPr>
            <a:r>
              <a:rPr lang="en-IN" sz="3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3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IN" sz="3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N" sz="3400" b="1" dirty="0">
                <a:latin typeface="Arial" pitchFamily="34" charset="0"/>
                <a:cs typeface="Arial" pitchFamily="34" charset="0"/>
              </a:rPr>
              <a:t>Andhra university Herbarium is recognized worldwide and </a:t>
            </a:r>
            <a:r>
              <a:rPr lang="en-IN" sz="3400" b="1" dirty="0" smtClean="0">
                <a:latin typeface="Arial" pitchFamily="34" charset="0"/>
                <a:cs typeface="Arial" pitchFamily="34" charset="0"/>
              </a:rPr>
              <a:t> listed in </a:t>
            </a:r>
            <a:r>
              <a:rPr lang="en-IN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Index Herbarium</a:t>
            </a:r>
            <a:r>
              <a:rPr lang="en-IN" sz="3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IN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Code: AUV</a:t>
            </a:r>
            <a:r>
              <a:rPr lang="en-IN" sz="3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49263" lvl="3">
              <a:lnSpc>
                <a:spcPct val="16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Reading </a:t>
            </a:r>
            <a:r>
              <a:rPr lang="en-IN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room </a:t>
            </a:r>
            <a:r>
              <a:rPr lang="en-IN" sz="3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IN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 </a:t>
            </a:r>
          </a:p>
          <a:p>
            <a:pPr marL="449263" lvl="3">
              <a:lnSpc>
                <a:spcPct val="16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Ladies </a:t>
            </a:r>
            <a:r>
              <a:rPr lang="en-IN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waiting hall </a:t>
            </a:r>
            <a:r>
              <a:rPr lang="en-IN" sz="3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IN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449263" lvl="3">
              <a:lnSpc>
                <a:spcPct val="16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3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Botanical Garden </a:t>
            </a:r>
            <a:endParaRPr lang="en-IN" sz="3800" b="1" dirty="0" smtClean="0">
              <a:latin typeface="Arial" pitchFamily="34" charset="0"/>
              <a:cs typeface="Arial" pitchFamily="34" charset="0"/>
            </a:endParaRPr>
          </a:p>
          <a:p>
            <a:pPr marL="449263" lvl="3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N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3400" b="1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en-IN" sz="3400" b="1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IN" sz="3400" b="1" dirty="0">
                <a:latin typeface="Arial" pitchFamily="34" charset="0"/>
                <a:cs typeface="Arial" pitchFamily="34" charset="0"/>
              </a:rPr>
              <a:t>is listed in </a:t>
            </a:r>
            <a:r>
              <a:rPr lang="en-IN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174-page</a:t>
            </a:r>
            <a:r>
              <a:rPr lang="en-IN" sz="3400" b="1" dirty="0">
                <a:latin typeface="Arial" pitchFamily="34" charset="0"/>
                <a:cs typeface="Arial" pitchFamily="34" charset="0"/>
              </a:rPr>
              <a:t> number in Dictionary of Botanical Gardens and Parks in </a:t>
            </a:r>
            <a:r>
              <a:rPr lang="en-IN" sz="3400" b="1" dirty="0" smtClean="0">
                <a:latin typeface="Arial" pitchFamily="34" charset="0"/>
                <a:cs typeface="Arial" pitchFamily="34" charset="0"/>
              </a:rPr>
              <a:t>India, </a:t>
            </a:r>
            <a:r>
              <a:rPr lang="en-IN" sz="3400" b="1" dirty="0">
                <a:latin typeface="Arial" pitchFamily="34" charset="0"/>
                <a:cs typeface="Arial" pitchFamily="34" charset="0"/>
              </a:rPr>
              <a:t>Published by </a:t>
            </a:r>
            <a:r>
              <a:rPr lang="en-IN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BSI</a:t>
            </a:r>
            <a:r>
              <a:rPr lang="en-IN" sz="3400" b="1" dirty="0">
                <a:latin typeface="Arial" pitchFamily="34" charset="0"/>
                <a:cs typeface="Arial" pitchFamily="34" charset="0"/>
              </a:rPr>
              <a:t>, Government of India in </a:t>
            </a:r>
            <a:r>
              <a:rPr lang="en-IN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1990)</a:t>
            </a:r>
            <a:endParaRPr lang="en-IN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49263" lvl="3">
              <a:lnSpc>
                <a:spcPct val="16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IN" sz="3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Botany Experimental </a:t>
            </a:r>
            <a:r>
              <a:rPr lang="en-IN" sz="3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  </a:t>
            </a:r>
            <a:r>
              <a:rPr lang="en-IN" sz="3400" b="1" dirty="0">
                <a:latin typeface="Arial" pitchFamily="34" charset="0"/>
                <a:cs typeface="Arial" pitchFamily="34" charset="0"/>
              </a:rPr>
              <a:t>at </a:t>
            </a:r>
            <a:r>
              <a:rPr lang="en-IN" sz="3400" b="1" dirty="0" err="1">
                <a:latin typeface="Arial" pitchFamily="34" charset="0"/>
                <a:cs typeface="Arial" pitchFamily="34" charset="0"/>
              </a:rPr>
              <a:t>Hanumanthawaka</a:t>
            </a:r>
            <a:endParaRPr lang="en-IN" sz="3400" b="1" dirty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12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2383</Words>
  <Application>Microsoft Office PowerPoint</Application>
  <PresentationFormat>On-screen Show (4:3)</PresentationFormat>
  <Paragraphs>768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VISION </vt:lpstr>
      <vt:lpstr>MISSION</vt:lpstr>
      <vt:lpstr>Slide 4</vt:lpstr>
      <vt:lpstr>Slide 5</vt:lpstr>
      <vt:lpstr>Slide 6</vt:lpstr>
      <vt:lpstr>Slide 7</vt:lpstr>
      <vt:lpstr>Slide 8</vt:lpstr>
      <vt:lpstr>Slide 9</vt:lpstr>
      <vt:lpstr>Class Rooms</vt:lpstr>
      <vt:lpstr>Laboratories </vt:lpstr>
      <vt:lpstr>Laboratories </vt:lpstr>
      <vt:lpstr>Slide 13</vt:lpstr>
      <vt:lpstr>Slide 14</vt:lpstr>
      <vt:lpstr>Slide 15</vt:lpstr>
      <vt:lpstr>Slide 16</vt:lpstr>
      <vt:lpstr>Slide 17</vt:lpstr>
      <vt:lpstr>Slide 18</vt:lpstr>
      <vt:lpstr>MOU - HPCL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FEEDBACK FROM  FACULTY, ALUMNI,STUDENTS AND PARENTS  </vt:lpstr>
      <vt:lpstr>Slide 31</vt:lpstr>
      <vt:lpstr>Slide 32</vt:lpstr>
      <vt:lpstr>Slide 33</vt:lpstr>
      <vt:lpstr>Programmes for Advanced  Learners</vt:lpstr>
      <vt:lpstr>Fortnightly  Remedial  classes</vt:lpstr>
      <vt:lpstr>Slide 36</vt:lpstr>
      <vt:lpstr>Slide 37</vt:lpstr>
      <vt:lpstr>Slide 38</vt:lpstr>
      <vt:lpstr>Slide 39</vt:lpstr>
      <vt:lpstr>Slide 40</vt:lpstr>
      <vt:lpstr>Slide 41</vt:lpstr>
      <vt:lpstr>Plantation Programmes  News item about department in AU Looks (03-04-2023)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157</cp:revision>
  <dcterms:created xsi:type="dcterms:W3CDTF">2023-10-13T05:22:14Z</dcterms:created>
  <dcterms:modified xsi:type="dcterms:W3CDTF">2023-11-03T19:16:34Z</dcterms:modified>
</cp:coreProperties>
</file>